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5"/>
  </p:notesMasterIdLst>
  <p:handoutMasterIdLst>
    <p:handoutMasterId r:id="rId76"/>
  </p:handoutMasterIdLst>
  <p:sldIdLst>
    <p:sldId id="739" r:id="rId2"/>
    <p:sldId id="756" r:id="rId3"/>
    <p:sldId id="793" r:id="rId4"/>
    <p:sldId id="794" r:id="rId5"/>
    <p:sldId id="795" r:id="rId6"/>
    <p:sldId id="781" r:id="rId7"/>
    <p:sldId id="789" r:id="rId8"/>
    <p:sldId id="797" r:id="rId9"/>
    <p:sldId id="850" r:id="rId10"/>
    <p:sldId id="796" r:id="rId11"/>
    <p:sldId id="769" r:id="rId12"/>
    <p:sldId id="798" r:id="rId13"/>
    <p:sldId id="799" r:id="rId14"/>
    <p:sldId id="800" r:id="rId15"/>
    <p:sldId id="770" r:id="rId16"/>
    <p:sldId id="754" r:id="rId17"/>
    <p:sldId id="801" r:id="rId18"/>
    <p:sldId id="802" r:id="rId19"/>
    <p:sldId id="738" r:id="rId20"/>
    <p:sldId id="790" r:id="rId21"/>
    <p:sldId id="823" r:id="rId22"/>
    <p:sldId id="824" r:id="rId23"/>
    <p:sldId id="717" r:id="rId24"/>
    <p:sldId id="777" r:id="rId25"/>
    <p:sldId id="721" r:id="rId26"/>
    <p:sldId id="718" r:id="rId27"/>
    <p:sldId id="804" r:id="rId28"/>
    <p:sldId id="783" r:id="rId29"/>
    <p:sldId id="826" r:id="rId30"/>
    <p:sldId id="778" r:id="rId31"/>
    <p:sldId id="834" r:id="rId32"/>
    <p:sldId id="846" r:id="rId33"/>
    <p:sldId id="822" r:id="rId34"/>
    <p:sldId id="812" r:id="rId35"/>
    <p:sldId id="829" r:id="rId36"/>
    <p:sldId id="811" r:id="rId37"/>
    <p:sldId id="821" r:id="rId38"/>
    <p:sldId id="848" r:id="rId39"/>
    <p:sldId id="814" r:id="rId40"/>
    <p:sldId id="763" r:id="rId41"/>
    <p:sldId id="849" r:id="rId42"/>
    <p:sldId id="725" r:id="rId43"/>
    <p:sldId id="726" r:id="rId44"/>
    <p:sldId id="785" r:id="rId45"/>
    <p:sldId id="764" r:id="rId46"/>
    <p:sldId id="727" r:id="rId47"/>
    <p:sldId id="728" r:id="rId48"/>
    <p:sldId id="732" r:id="rId49"/>
    <p:sldId id="774" r:id="rId50"/>
    <p:sldId id="806" r:id="rId51"/>
    <p:sldId id="735" r:id="rId52"/>
    <p:sldId id="773" r:id="rId53"/>
    <p:sldId id="786" r:id="rId54"/>
    <p:sldId id="788" r:id="rId55"/>
    <p:sldId id="792" r:id="rId56"/>
    <p:sldId id="847" r:id="rId57"/>
    <p:sldId id="731" r:id="rId58"/>
    <p:sldId id="745" r:id="rId59"/>
    <p:sldId id="747" r:id="rId60"/>
    <p:sldId id="746" r:id="rId61"/>
    <p:sldId id="748" r:id="rId62"/>
    <p:sldId id="749" r:id="rId63"/>
    <p:sldId id="750" r:id="rId64"/>
    <p:sldId id="751" r:id="rId65"/>
    <p:sldId id="752" r:id="rId66"/>
    <p:sldId id="779" r:id="rId67"/>
    <p:sldId id="839" r:id="rId68"/>
    <p:sldId id="840" r:id="rId69"/>
    <p:sldId id="841" r:id="rId70"/>
    <p:sldId id="842" r:id="rId71"/>
    <p:sldId id="843" r:id="rId72"/>
    <p:sldId id="765" r:id="rId73"/>
    <p:sldId id="844" r:id="rId74"/>
  </p:sldIdLst>
  <p:sldSz cx="9144000" cy="6858000" type="screen4x3"/>
  <p:notesSz cx="68580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300"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sz="300"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sz="300"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sz="300"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sz="300" kern="1200">
        <a:solidFill>
          <a:schemeClr val="tx1"/>
        </a:solidFill>
        <a:latin typeface="Book Antiqua" pitchFamily="18" charset="0"/>
        <a:ea typeface="+mn-ea"/>
        <a:cs typeface="+mn-cs"/>
      </a:defRPr>
    </a:lvl5pPr>
    <a:lvl6pPr marL="2286000" algn="l" defTabSz="914400" rtl="0" eaLnBrk="1" latinLnBrk="0" hangingPunct="1">
      <a:defRPr sz="300" kern="1200">
        <a:solidFill>
          <a:schemeClr val="tx1"/>
        </a:solidFill>
        <a:latin typeface="Book Antiqua" pitchFamily="18" charset="0"/>
        <a:ea typeface="+mn-ea"/>
        <a:cs typeface="+mn-cs"/>
      </a:defRPr>
    </a:lvl6pPr>
    <a:lvl7pPr marL="2743200" algn="l" defTabSz="914400" rtl="0" eaLnBrk="1" latinLnBrk="0" hangingPunct="1">
      <a:defRPr sz="300" kern="1200">
        <a:solidFill>
          <a:schemeClr val="tx1"/>
        </a:solidFill>
        <a:latin typeface="Book Antiqua" pitchFamily="18" charset="0"/>
        <a:ea typeface="+mn-ea"/>
        <a:cs typeface="+mn-cs"/>
      </a:defRPr>
    </a:lvl7pPr>
    <a:lvl8pPr marL="3200400" algn="l" defTabSz="914400" rtl="0" eaLnBrk="1" latinLnBrk="0" hangingPunct="1">
      <a:defRPr sz="300" kern="1200">
        <a:solidFill>
          <a:schemeClr val="tx1"/>
        </a:solidFill>
        <a:latin typeface="Book Antiqua" pitchFamily="18" charset="0"/>
        <a:ea typeface="+mn-ea"/>
        <a:cs typeface="+mn-cs"/>
      </a:defRPr>
    </a:lvl8pPr>
    <a:lvl9pPr marL="3657600" algn="l" defTabSz="914400" rtl="0" eaLnBrk="1" latinLnBrk="0" hangingPunct="1">
      <a:defRPr sz="300" kern="1200">
        <a:solidFill>
          <a:schemeClr val="tx1"/>
        </a:solidFill>
        <a:latin typeface="Book Antiqu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BB5D"/>
    <a:srgbClr val="FFFFFF"/>
    <a:srgbClr val="DEC55C"/>
    <a:srgbClr val="DECF60"/>
    <a:srgbClr val="3366FF"/>
    <a:srgbClr val="FF33CC"/>
    <a:srgbClr val="1C990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101" autoAdjust="0"/>
  </p:normalViewPr>
  <p:slideViewPr>
    <p:cSldViewPr>
      <p:cViewPr>
        <p:scale>
          <a:sx n="75" d="100"/>
          <a:sy n="75" d="100"/>
        </p:scale>
        <p:origin x="-955" y="-4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1650"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875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414838"/>
            <a:ext cx="5029200" cy="4183062"/>
          </a:xfrm>
          <a:prstGeom prst="rect">
            <a:avLst/>
          </a:prstGeom>
          <a:noFill/>
          <a:ln w="12700">
            <a:noFill/>
            <a:miter lim="800000"/>
            <a:headEnd/>
            <a:tailEnd/>
          </a:ln>
          <a:effectLst/>
        </p:spPr>
        <p:txBody>
          <a:bodyPr vert="horz" wrap="square" lIns="91981" tIns="45183" rIns="91981" bIns="45183" numCol="1" anchor="t" anchorCtr="0" compatLnSpc="1">
            <a:prstTxWarp prst="textNoShape">
              <a:avLst/>
            </a:prstTxWarp>
          </a:bodyPr>
          <a:lstStyle/>
          <a:p>
            <a:pPr lvl="0"/>
            <a:r>
              <a:rPr lang="en-US" noProof="0" smtClean="0"/>
              <a:t>Click to edit Master notes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3" name="Rectangle 3"/>
          <p:cNvSpPr>
            <a:spLocks noGrp="1" noRot="1" noChangeAspect="1" noChangeArrowheads="1" noTextEdit="1"/>
          </p:cNvSpPr>
          <p:nvPr>
            <p:ph type="sldImg" idx="2"/>
          </p:nvPr>
        </p:nvSpPr>
        <p:spPr bwMode="auto">
          <a:xfrm>
            <a:off x="1114425" y="704850"/>
            <a:ext cx="4629150" cy="3471863"/>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3005235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04900" y="696913"/>
            <a:ext cx="4648200" cy="3486150"/>
          </a:xfrm>
          <a:ln/>
        </p:spPr>
      </p:sp>
      <p:sp>
        <p:nvSpPr>
          <p:cNvPr id="52227"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685800" y="4416425"/>
            <a:ext cx="5486400" cy="4183063"/>
          </a:xfrm>
          <a:noFill/>
          <a:ln w="9525"/>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04900" y="696913"/>
            <a:ext cx="4648200" cy="3486150"/>
          </a:xfrm>
          <a:ln/>
        </p:spPr>
      </p:sp>
      <p:sp>
        <p:nvSpPr>
          <p:cNvPr id="56323" name="Rectangle 3"/>
          <p:cNvSpPr>
            <a:spLocks noGrp="1" noChangeArrowheads="1"/>
          </p:cNvSpPr>
          <p:nvPr>
            <p:ph type="body" idx="1"/>
          </p:nvPr>
        </p:nvSpPr>
        <p:spPr>
          <a:xfrm>
            <a:off x="685800" y="4416425"/>
            <a:ext cx="5486400" cy="4183063"/>
          </a:xfrm>
          <a:noFill/>
          <a:ln w="9525"/>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xfrm>
            <a:off x="1104900" y="696913"/>
            <a:ext cx="4648200" cy="3486150"/>
          </a:xfrm>
          <a:ln/>
        </p:spPr>
      </p:sp>
      <p:sp>
        <p:nvSpPr>
          <p:cNvPr id="59395" name="Rectangle 3"/>
          <p:cNvSpPr>
            <a:spLocks noGrp="1" noChangeArrowheads="1"/>
          </p:cNvSpPr>
          <p:nvPr>
            <p:ph type="body" idx="1"/>
          </p:nvPr>
        </p:nvSpPr>
        <p:spPr>
          <a:xfrm>
            <a:off x="685800" y="4416425"/>
            <a:ext cx="5486400" cy="4183063"/>
          </a:xfrm>
          <a:noFill/>
          <a:ln w="9525"/>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685800" y="4416425"/>
            <a:ext cx="5486400" cy="4183063"/>
          </a:xfrm>
          <a:noFill/>
          <a:ln w="9525"/>
        </p:spPr>
        <p:txBody>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04900" y="696913"/>
            <a:ext cx="4648200" cy="3486150"/>
          </a:xfrm>
          <a:ln/>
        </p:spPr>
      </p:sp>
      <p:sp>
        <p:nvSpPr>
          <p:cNvPr id="58371" name="Rectangle 3"/>
          <p:cNvSpPr>
            <a:spLocks noGrp="1" noChangeArrowheads="1"/>
          </p:cNvSpPr>
          <p:nvPr>
            <p:ph type="body" idx="1"/>
          </p:nvPr>
        </p:nvSpPr>
        <p:spPr>
          <a:xfrm>
            <a:off x="685800" y="4416425"/>
            <a:ext cx="5486400" cy="4183063"/>
          </a:xfrm>
          <a:noFill/>
          <a:ln w="9525"/>
        </p:spPr>
        <p:txBody>
          <a:bodyPr/>
          <a:lstStyle/>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1104900" y="696913"/>
            <a:ext cx="4648200" cy="3486150"/>
          </a:xfrm>
          <a:ln/>
        </p:spPr>
      </p:sp>
      <p:sp>
        <p:nvSpPr>
          <p:cNvPr id="62467" name="Rectangle 3"/>
          <p:cNvSpPr>
            <a:spLocks noGrp="1" noChangeArrowheads="1"/>
          </p:cNvSpPr>
          <p:nvPr>
            <p:ph type="body" idx="1"/>
          </p:nvPr>
        </p:nvSpPr>
        <p:spPr>
          <a:xfrm>
            <a:off x="914400" y="4414838"/>
            <a:ext cx="5029200" cy="4184650"/>
          </a:xfrm>
          <a:noFill/>
          <a:ln w="9525"/>
        </p:spPr>
        <p:txBody>
          <a:bodyPr lIns="92728" tIns="46364" rIns="92728" bIns="46364"/>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1104900" y="696913"/>
            <a:ext cx="4648200" cy="3486150"/>
          </a:xfrm>
          <a:ln/>
        </p:spPr>
      </p:sp>
      <p:sp>
        <p:nvSpPr>
          <p:cNvPr id="6451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04900" y="696913"/>
            <a:ext cx="4648200" cy="3486150"/>
          </a:xfrm>
          <a:ln/>
        </p:spPr>
      </p:sp>
      <p:sp>
        <p:nvSpPr>
          <p:cNvPr id="655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04900" y="696913"/>
            <a:ext cx="4648200" cy="3486150"/>
          </a:xfrm>
          <a:ln/>
        </p:spPr>
      </p:sp>
      <p:sp>
        <p:nvSpPr>
          <p:cNvPr id="655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04900" y="696913"/>
            <a:ext cx="4648200" cy="3486150"/>
          </a:xfrm>
          <a:ln/>
        </p:spPr>
      </p:sp>
      <p:sp>
        <p:nvSpPr>
          <p:cNvPr id="6553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1104900" y="696913"/>
            <a:ext cx="4648200" cy="3486150"/>
          </a:xfrm>
          <a:ln/>
        </p:spPr>
      </p:sp>
      <p:sp>
        <p:nvSpPr>
          <p:cNvPr id="65539"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04900" y="696913"/>
            <a:ext cx="4648200" cy="3486150"/>
          </a:xfrm>
          <a:ln/>
        </p:spPr>
      </p:sp>
      <p:sp>
        <p:nvSpPr>
          <p:cNvPr id="696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04900" y="696913"/>
            <a:ext cx="4648200" cy="3486150"/>
          </a:xfrm>
          <a:ln/>
        </p:spPr>
      </p:sp>
      <p:sp>
        <p:nvSpPr>
          <p:cNvPr id="696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04900" y="696913"/>
            <a:ext cx="4648200" cy="3486150"/>
          </a:xfrm>
          <a:ln/>
        </p:spPr>
      </p:sp>
      <p:sp>
        <p:nvSpPr>
          <p:cNvPr id="72707"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04900" y="696913"/>
            <a:ext cx="4648200" cy="3486150"/>
          </a:xfrm>
          <a:ln/>
        </p:spPr>
      </p:sp>
      <p:sp>
        <p:nvSpPr>
          <p:cNvPr id="73731" name="Rectangle 3"/>
          <p:cNvSpPr>
            <a:spLocks noGrp="1" noChangeArrowheads="1"/>
          </p:cNvSpPr>
          <p:nvPr>
            <p:ph type="body" idx="1"/>
          </p:nvPr>
        </p:nvSpPr>
        <p:spPr>
          <a:xfrm>
            <a:off x="914400" y="4416425"/>
            <a:ext cx="5029200" cy="4183063"/>
          </a:xfrm>
          <a:noFill/>
          <a:ln w="9525"/>
        </p:spPr>
        <p:txBody>
          <a:bodyPr/>
          <a:lstStyle/>
          <a:p>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04900" y="696913"/>
            <a:ext cx="4648200" cy="3486150"/>
          </a:xfrm>
          <a:ln/>
        </p:spPr>
      </p:sp>
      <p:sp>
        <p:nvSpPr>
          <p:cNvPr id="7475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1104900" y="696913"/>
            <a:ext cx="4648200" cy="3486150"/>
          </a:xfrm>
          <a:ln/>
        </p:spPr>
      </p:sp>
      <p:sp>
        <p:nvSpPr>
          <p:cNvPr id="75779"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04900" y="696913"/>
            <a:ext cx="4648200" cy="3486150"/>
          </a:xfrm>
          <a:ln/>
        </p:spPr>
      </p:sp>
      <p:sp>
        <p:nvSpPr>
          <p:cNvPr id="768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04900" y="696913"/>
            <a:ext cx="4648200" cy="3486150"/>
          </a:xfrm>
          <a:ln/>
        </p:spPr>
      </p:sp>
      <p:sp>
        <p:nvSpPr>
          <p:cNvPr id="76803"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04900" y="696913"/>
            <a:ext cx="4648200" cy="3486150"/>
          </a:xfrm>
          <a:ln/>
        </p:spPr>
      </p:sp>
      <p:sp>
        <p:nvSpPr>
          <p:cNvPr id="7782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1104900" y="696913"/>
            <a:ext cx="4648200" cy="3486150"/>
          </a:xfrm>
          <a:ln/>
        </p:spPr>
      </p:sp>
      <p:sp>
        <p:nvSpPr>
          <p:cNvPr id="7885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04900" y="696913"/>
            <a:ext cx="4648200" cy="3486150"/>
          </a:xfrm>
          <a:ln/>
        </p:spPr>
      </p:sp>
      <p:sp>
        <p:nvSpPr>
          <p:cNvPr id="829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04900" y="696913"/>
            <a:ext cx="4648200" cy="3486150"/>
          </a:xfrm>
          <a:ln/>
        </p:spPr>
      </p:sp>
      <p:sp>
        <p:nvSpPr>
          <p:cNvPr id="82947"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04900" y="696913"/>
            <a:ext cx="4648200" cy="3486150"/>
          </a:xfrm>
          <a:ln/>
        </p:spPr>
      </p:sp>
      <p:sp>
        <p:nvSpPr>
          <p:cNvPr id="83971"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04900" y="696913"/>
            <a:ext cx="4648200" cy="3486150"/>
          </a:xfrm>
          <a:ln/>
        </p:spPr>
      </p:sp>
      <p:sp>
        <p:nvSpPr>
          <p:cNvPr id="8499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04900" y="696913"/>
            <a:ext cx="4648200" cy="3486150"/>
          </a:xfrm>
          <a:ln/>
        </p:spPr>
      </p:sp>
      <p:sp>
        <p:nvSpPr>
          <p:cNvPr id="86019"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04900" y="696913"/>
            <a:ext cx="4648200" cy="3486150"/>
          </a:xfrm>
          <a:ln/>
        </p:spPr>
      </p:sp>
      <p:sp>
        <p:nvSpPr>
          <p:cNvPr id="87043"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104900" y="696913"/>
            <a:ext cx="4648200" cy="3486150"/>
          </a:xfrm>
          <a:ln/>
        </p:spPr>
      </p:sp>
      <p:sp>
        <p:nvSpPr>
          <p:cNvPr id="89091"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04900" y="696913"/>
            <a:ext cx="4648200" cy="3486150"/>
          </a:xfrm>
          <a:ln/>
        </p:spPr>
      </p:sp>
      <p:sp>
        <p:nvSpPr>
          <p:cNvPr id="9011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04900" y="696913"/>
            <a:ext cx="4648200" cy="3486150"/>
          </a:xfrm>
          <a:ln/>
        </p:spPr>
      </p:sp>
      <p:sp>
        <p:nvSpPr>
          <p:cNvPr id="91139"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1104900" y="696913"/>
            <a:ext cx="4648200" cy="3486150"/>
          </a:xfrm>
          <a:ln/>
        </p:spPr>
      </p:sp>
      <p:sp>
        <p:nvSpPr>
          <p:cNvPr id="92163"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04900" y="696913"/>
            <a:ext cx="4648200" cy="3486150"/>
          </a:xfrm>
          <a:ln/>
        </p:spPr>
      </p:sp>
      <p:sp>
        <p:nvSpPr>
          <p:cNvPr id="95235" name="Rectangle 3"/>
          <p:cNvSpPr>
            <a:spLocks noGrp="1" noChangeArrowheads="1"/>
          </p:cNvSpPr>
          <p:nvPr>
            <p:ph type="body" idx="1"/>
          </p:nvPr>
        </p:nvSpPr>
        <p:spPr>
          <a:xfrm>
            <a:off x="914400" y="4416425"/>
            <a:ext cx="5029200" cy="4183063"/>
          </a:xfrm>
          <a:noFill/>
          <a:ln w="9525"/>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4900" y="696913"/>
            <a:ext cx="4648200" cy="3486150"/>
          </a:xfrm>
          <a:ln/>
        </p:spPr>
      </p:sp>
      <p:sp>
        <p:nvSpPr>
          <p:cNvPr id="9318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04900" y="696913"/>
            <a:ext cx="4648200" cy="3486150"/>
          </a:xfrm>
          <a:ln/>
        </p:spPr>
      </p:sp>
      <p:sp>
        <p:nvSpPr>
          <p:cNvPr id="9830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04900" y="696913"/>
            <a:ext cx="4648200" cy="3486150"/>
          </a:xfrm>
          <a:ln/>
        </p:spPr>
      </p:sp>
      <p:sp>
        <p:nvSpPr>
          <p:cNvPr id="98307"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1104900" y="696913"/>
            <a:ext cx="4648200" cy="3486150"/>
          </a:xfrm>
          <a:ln/>
        </p:spPr>
      </p:sp>
      <p:sp>
        <p:nvSpPr>
          <p:cNvPr id="54275" name="Rectangle 3"/>
          <p:cNvSpPr>
            <a:spLocks noGrp="1" noChangeArrowheads="1"/>
          </p:cNvSpPr>
          <p:nvPr>
            <p:ph type="body" idx="1"/>
          </p:nvPr>
        </p:nvSpPr>
        <p:spPr>
          <a:xfrm>
            <a:off x="685800" y="4416425"/>
            <a:ext cx="5486400" cy="4183063"/>
          </a:xfrm>
          <a:noFill/>
          <a:ln w="9525"/>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7463" y="219075"/>
            <a:ext cx="1938337" cy="565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7688" y="219075"/>
            <a:ext cx="5667375" cy="565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7688" y="1676400"/>
            <a:ext cx="3802062"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2150" y="1676400"/>
            <a:ext cx="3803650" cy="4200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0"/>
                <a:invGamma/>
              </a:schemeClr>
            </a:gs>
          </a:gsLst>
          <a:path path="rect">
            <a:fillToRect r="100000" b="100000"/>
          </a:path>
        </a:gradFill>
        <a:effectLst/>
      </p:bgPr>
    </p:bg>
    <p:spTree>
      <p:nvGrpSpPr>
        <p:cNvPr id="1" name=""/>
        <p:cNvGrpSpPr/>
        <p:nvPr/>
      </p:nvGrpSpPr>
      <p:grpSpPr>
        <a:xfrm>
          <a:off x="0" y="0"/>
          <a:ext cx="0" cy="0"/>
          <a:chOff x="0" y="0"/>
          <a:chExt cx="0" cy="0"/>
        </a:xfrm>
      </p:grpSpPr>
      <p:sp>
        <p:nvSpPr>
          <p:cNvPr id="4098" name="Rectangle 7"/>
          <p:cNvSpPr>
            <a:spLocks noGrp="1" noChangeArrowheads="1"/>
          </p:cNvSpPr>
          <p:nvPr>
            <p:ph type="title"/>
          </p:nvPr>
        </p:nvSpPr>
        <p:spPr bwMode="auto">
          <a:xfrm>
            <a:off x="547688" y="219075"/>
            <a:ext cx="7758112" cy="1152525"/>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
        <p:nvSpPr>
          <p:cNvPr id="4099" name="Rectangle 8"/>
          <p:cNvSpPr>
            <a:spLocks noGrp="1" noChangeArrowheads="1"/>
          </p:cNvSpPr>
          <p:nvPr>
            <p:ph type="body" idx="1"/>
          </p:nvPr>
        </p:nvSpPr>
        <p:spPr bwMode="auto">
          <a:xfrm>
            <a:off x="547688" y="1676400"/>
            <a:ext cx="7758112" cy="4200525"/>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4100" name="Group 28"/>
          <p:cNvGrpSpPr>
            <a:grpSpLocks/>
          </p:cNvGrpSpPr>
          <p:nvPr/>
        </p:nvGrpSpPr>
        <p:grpSpPr bwMode="auto">
          <a:xfrm>
            <a:off x="0" y="6400800"/>
            <a:ext cx="9144000" cy="184150"/>
            <a:chOff x="0" y="4061"/>
            <a:chExt cx="5760" cy="116"/>
          </a:xfrm>
        </p:grpSpPr>
        <p:sp>
          <p:nvSpPr>
            <p:cNvPr id="1032" name="Freeform 24"/>
            <p:cNvSpPr>
              <a:spLocks/>
            </p:cNvSpPr>
            <p:nvPr userDrawn="1"/>
          </p:nvSpPr>
          <p:spPr bwMode="auto">
            <a:xfrm>
              <a:off x="4194" y="4061"/>
              <a:ext cx="166" cy="116"/>
            </a:xfrm>
            <a:custGeom>
              <a:avLst/>
              <a:gdLst>
                <a:gd name="T0" fmla="*/ 160 w 166"/>
                <a:gd name="T1" fmla="*/ 0 h 116"/>
                <a:gd name="T2" fmla="*/ 151 w 166"/>
                <a:gd name="T3" fmla="*/ 0 h 116"/>
                <a:gd name="T4" fmla="*/ 143 w 166"/>
                <a:gd name="T5" fmla="*/ 0 h 116"/>
                <a:gd name="T6" fmla="*/ 137 w 166"/>
                <a:gd name="T7" fmla="*/ 1 h 116"/>
                <a:gd name="T8" fmla="*/ 129 w 166"/>
                <a:gd name="T9" fmla="*/ 2 h 116"/>
                <a:gd name="T10" fmla="*/ 123 w 166"/>
                <a:gd name="T11" fmla="*/ 5 h 116"/>
                <a:gd name="T12" fmla="*/ 119 w 166"/>
                <a:gd name="T13" fmla="*/ 10 h 116"/>
                <a:gd name="T14" fmla="*/ 116 w 166"/>
                <a:gd name="T15" fmla="*/ 19 h 116"/>
                <a:gd name="T16" fmla="*/ 114 w 166"/>
                <a:gd name="T17" fmla="*/ 31 h 116"/>
                <a:gd name="T18" fmla="*/ 111 w 166"/>
                <a:gd name="T19" fmla="*/ 43 h 116"/>
                <a:gd name="T20" fmla="*/ 109 w 166"/>
                <a:gd name="T21" fmla="*/ 52 h 116"/>
                <a:gd name="T22" fmla="*/ 107 w 166"/>
                <a:gd name="T23" fmla="*/ 62 h 116"/>
                <a:gd name="T24" fmla="*/ 105 w 166"/>
                <a:gd name="T25" fmla="*/ 72 h 116"/>
                <a:gd name="T26" fmla="*/ 103 w 166"/>
                <a:gd name="T27" fmla="*/ 84 h 116"/>
                <a:gd name="T28" fmla="*/ 100 w 166"/>
                <a:gd name="T29" fmla="*/ 96 h 116"/>
                <a:gd name="T30" fmla="*/ 97 w 166"/>
                <a:gd name="T31" fmla="*/ 105 h 116"/>
                <a:gd name="T32" fmla="*/ 93 w 166"/>
                <a:gd name="T33" fmla="*/ 110 h 116"/>
                <a:gd name="T34" fmla="*/ 87 w 166"/>
                <a:gd name="T35" fmla="*/ 113 h 116"/>
                <a:gd name="T36" fmla="*/ 79 w 166"/>
                <a:gd name="T37" fmla="*/ 114 h 116"/>
                <a:gd name="T38" fmla="*/ 72 w 166"/>
                <a:gd name="T39" fmla="*/ 115 h 116"/>
                <a:gd name="T40" fmla="*/ 64 w 166"/>
                <a:gd name="T41" fmla="*/ 115 h 116"/>
                <a:gd name="T42" fmla="*/ 55 w 166"/>
                <a:gd name="T43" fmla="*/ 115 h 116"/>
                <a:gd name="T44" fmla="*/ 0 w 166"/>
                <a:gd name="T45" fmla="*/ 115 h 116"/>
                <a:gd name="T46" fmla="*/ 10 w 166"/>
                <a:gd name="T47" fmla="*/ 115 h 116"/>
                <a:gd name="T48" fmla="*/ 18 w 166"/>
                <a:gd name="T49" fmla="*/ 115 h 116"/>
                <a:gd name="T50" fmla="*/ 26 w 166"/>
                <a:gd name="T51" fmla="*/ 115 h 116"/>
                <a:gd name="T52" fmla="*/ 32 w 166"/>
                <a:gd name="T53" fmla="*/ 114 h 116"/>
                <a:gd name="T54" fmla="*/ 40 w 166"/>
                <a:gd name="T55" fmla="*/ 112 h 116"/>
                <a:gd name="T56" fmla="*/ 46 w 166"/>
                <a:gd name="T57" fmla="*/ 108 h 116"/>
                <a:gd name="T58" fmla="*/ 49 w 166"/>
                <a:gd name="T59" fmla="*/ 101 h 116"/>
                <a:gd name="T60" fmla="*/ 51 w 166"/>
                <a:gd name="T61" fmla="*/ 90 h 116"/>
                <a:gd name="T62" fmla="*/ 54 w 166"/>
                <a:gd name="T63" fmla="*/ 76 h 116"/>
                <a:gd name="T64" fmla="*/ 56 w 166"/>
                <a:gd name="T65" fmla="*/ 67 h 116"/>
                <a:gd name="T66" fmla="*/ 58 w 166"/>
                <a:gd name="T67" fmla="*/ 57 h 116"/>
                <a:gd name="T68" fmla="*/ 60 w 166"/>
                <a:gd name="T69" fmla="*/ 47 h 116"/>
                <a:gd name="T70" fmla="*/ 62 w 166"/>
                <a:gd name="T71" fmla="*/ 38 h 116"/>
                <a:gd name="T72" fmla="*/ 65 w 166"/>
                <a:gd name="T73" fmla="*/ 24 h 116"/>
                <a:gd name="T74" fmla="*/ 67 w 166"/>
                <a:gd name="T75" fmla="*/ 14 h 116"/>
                <a:gd name="T76" fmla="*/ 70 w 166"/>
                <a:gd name="T77" fmla="*/ 7 h 116"/>
                <a:gd name="T78" fmla="*/ 75 w 166"/>
                <a:gd name="T79" fmla="*/ 3 h 116"/>
                <a:gd name="T80" fmla="*/ 84 w 166"/>
                <a:gd name="T81" fmla="*/ 1 h 116"/>
                <a:gd name="T82" fmla="*/ 89 w 166"/>
                <a:gd name="T83" fmla="*/ 0 h 116"/>
                <a:gd name="T84" fmla="*/ 97 w 166"/>
                <a:gd name="T85" fmla="*/ 0 h 116"/>
                <a:gd name="T86" fmla="*/ 105 w 166"/>
                <a:gd name="T87" fmla="*/ 0 h 116"/>
                <a:gd name="T88" fmla="*/ 115 w 166"/>
                <a:gd name="T89" fmla="*/ 0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a:p>
          </p:txBody>
        </p:sp>
        <p:sp>
          <p:nvSpPr>
            <p:cNvPr id="1033" name="Line 25"/>
            <p:cNvSpPr>
              <a:spLocks noChangeShapeType="1"/>
            </p:cNvSpPr>
            <p:nvPr userDrawn="1"/>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sp>
          <p:nvSpPr>
            <p:cNvPr id="1034" name="Line 26"/>
            <p:cNvSpPr>
              <a:spLocks noChangeShapeType="1"/>
            </p:cNvSpPr>
            <p:nvPr userDrawn="1"/>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grpSp>
      <p:sp>
        <p:nvSpPr>
          <p:cNvPr id="1029" name="Line 27"/>
          <p:cNvSpPr>
            <a:spLocks noChangeShapeType="1"/>
          </p:cNvSpPr>
          <p:nvPr/>
        </p:nvSpPr>
        <p:spPr bwMode="auto">
          <a:xfrm flipV="1">
            <a:off x="6751638" y="6470650"/>
            <a:ext cx="9525" cy="130175"/>
          </a:xfrm>
          <a:prstGeom prst="line">
            <a:avLst/>
          </a:prstGeom>
          <a:noFill/>
          <a:ln w="12700">
            <a:solidFill>
              <a:schemeClr val="folHlink"/>
            </a:solidFill>
            <a:round/>
            <a:headEnd/>
            <a:tailEnd/>
          </a:ln>
        </p:spPr>
        <p:txBody>
          <a:bodyPr wrap="none" anchor="ctr"/>
          <a:lstStyle/>
          <a:p>
            <a:pPr>
              <a:defRPr/>
            </a:pPr>
            <a:endParaRPr lang="en-US"/>
          </a:p>
        </p:txBody>
      </p:sp>
      <p:pic>
        <p:nvPicPr>
          <p:cNvPr id="4102" name="Picture 32"/>
          <p:cNvPicPr>
            <a:picLocks noChangeAspect="1" noChangeArrowheads="1"/>
          </p:cNvPicPr>
          <p:nvPr/>
        </p:nvPicPr>
        <p:blipFill>
          <a:blip r:embed="rId13" cstate="print"/>
          <a:srcRect/>
          <a:stretch>
            <a:fillRect/>
          </a:stretch>
        </p:blipFill>
        <p:spPr bwMode="auto">
          <a:xfrm>
            <a:off x="381000" y="304800"/>
            <a:ext cx="8382000" cy="74613"/>
          </a:xfrm>
          <a:prstGeom prst="rect">
            <a:avLst/>
          </a:prstGeom>
          <a:noFill/>
          <a:ln w="9525">
            <a:noFill/>
            <a:miter lim="800000"/>
            <a:headEnd/>
            <a:tailEnd/>
          </a:ln>
        </p:spPr>
      </p:pic>
      <p:sp>
        <p:nvSpPr>
          <p:cNvPr id="1031" name="Text Box 33"/>
          <p:cNvSpPr txBox="1">
            <a:spLocks noChangeArrowheads="1"/>
          </p:cNvSpPr>
          <p:nvPr/>
        </p:nvSpPr>
        <p:spPr bwMode="auto">
          <a:xfrm>
            <a:off x="6858000" y="6340475"/>
            <a:ext cx="2286000" cy="517525"/>
          </a:xfrm>
          <a:prstGeom prst="rect">
            <a:avLst/>
          </a:prstGeom>
          <a:noFill/>
          <a:ln>
            <a:noFill/>
          </a:ln>
          <a:extLst/>
        </p:spPr>
        <p:txBody>
          <a:bodyPr>
            <a:spAutoFit/>
          </a:bodyPr>
          <a:lstStyle>
            <a:lvl1pPr>
              <a:defRPr sz="300">
                <a:solidFill>
                  <a:schemeClr val="tx1"/>
                </a:solidFill>
                <a:latin typeface="Book Antiqua" pitchFamily="18" charset="0"/>
              </a:defRPr>
            </a:lvl1pPr>
            <a:lvl2pPr marL="742950" indent="-285750">
              <a:defRPr sz="300">
                <a:solidFill>
                  <a:schemeClr val="tx1"/>
                </a:solidFill>
                <a:latin typeface="Book Antiqua" pitchFamily="18" charset="0"/>
              </a:defRPr>
            </a:lvl2pPr>
            <a:lvl3pPr marL="1143000" indent="-228600">
              <a:defRPr sz="300">
                <a:solidFill>
                  <a:schemeClr val="tx1"/>
                </a:solidFill>
                <a:latin typeface="Book Antiqua" pitchFamily="18" charset="0"/>
              </a:defRPr>
            </a:lvl3pPr>
            <a:lvl4pPr marL="1600200" indent="-228600">
              <a:defRPr sz="300">
                <a:solidFill>
                  <a:schemeClr val="tx1"/>
                </a:solidFill>
                <a:latin typeface="Book Antiqua" pitchFamily="18" charset="0"/>
              </a:defRPr>
            </a:lvl4pPr>
            <a:lvl5pPr marL="2057400" indent="-228600">
              <a:defRPr sz="300">
                <a:solidFill>
                  <a:schemeClr val="tx1"/>
                </a:solidFill>
                <a:latin typeface="Book Antiqua" pitchFamily="18" charset="0"/>
              </a:defRPr>
            </a:lvl5pPr>
            <a:lvl6pPr marL="2514600" indent="-228600" eaLnBrk="0" fontAlgn="base" hangingPunct="0">
              <a:spcBef>
                <a:spcPct val="0"/>
              </a:spcBef>
              <a:spcAft>
                <a:spcPct val="0"/>
              </a:spcAft>
              <a:defRPr sz="300">
                <a:solidFill>
                  <a:schemeClr val="tx1"/>
                </a:solidFill>
                <a:latin typeface="Book Antiqua" pitchFamily="18" charset="0"/>
              </a:defRPr>
            </a:lvl6pPr>
            <a:lvl7pPr marL="2971800" indent="-228600" eaLnBrk="0" fontAlgn="base" hangingPunct="0">
              <a:spcBef>
                <a:spcPct val="0"/>
              </a:spcBef>
              <a:spcAft>
                <a:spcPct val="0"/>
              </a:spcAft>
              <a:defRPr sz="300">
                <a:solidFill>
                  <a:schemeClr val="tx1"/>
                </a:solidFill>
                <a:latin typeface="Book Antiqua" pitchFamily="18" charset="0"/>
              </a:defRPr>
            </a:lvl7pPr>
            <a:lvl8pPr marL="3429000" indent="-228600" eaLnBrk="0" fontAlgn="base" hangingPunct="0">
              <a:spcBef>
                <a:spcPct val="0"/>
              </a:spcBef>
              <a:spcAft>
                <a:spcPct val="0"/>
              </a:spcAft>
              <a:defRPr sz="300">
                <a:solidFill>
                  <a:schemeClr val="tx1"/>
                </a:solidFill>
                <a:latin typeface="Book Antiqua" pitchFamily="18" charset="0"/>
              </a:defRPr>
            </a:lvl8pPr>
            <a:lvl9pPr marL="3886200" indent="-228600" eaLnBrk="0" fontAlgn="base" hangingPunct="0">
              <a:spcBef>
                <a:spcPct val="0"/>
              </a:spcBef>
              <a:spcAft>
                <a:spcPct val="0"/>
              </a:spcAft>
              <a:defRPr sz="300">
                <a:solidFill>
                  <a:schemeClr val="tx1"/>
                </a:solidFill>
                <a:latin typeface="Book Antiqua" pitchFamily="18" charset="0"/>
              </a:defRPr>
            </a:lvl9pPr>
          </a:lstStyle>
          <a:p>
            <a:pPr algn="ctr">
              <a:spcBef>
                <a:spcPct val="50000"/>
              </a:spcBef>
              <a:defRPr/>
            </a:pPr>
            <a:r>
              <a:rPr lang="en-US" sz="1400" b="1" i="1" smtClean="0">
                <a:latin typeface="Arial" charset="0"/>
              </a:rPr>
              <a:t>Research Administration for Scientists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1"/>
        </a:buClr>
        <a:buSzPct val="65000"/>
        <a:buFont typeface="ZapfDingbats" pitchFamily="8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65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65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65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65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6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s.unc.edu/~quig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125.ncsu.edu/" TargetMode="Externa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152400" y="4648200"/>
            <a:ext cx="9144000" cy="914400"/>
          </a:xfrm>
        </p:spPr>
        <p:txBody>
          <a:bodyPr/>
          <a:lstStyle/>
          <a:p>
            <a:pPr lvl="1" algn="ctr">
              <a:lnSpc>
                <a:spcPct val="75000"/>
              </a:lnSpc>
              <a:buFontTx/>
              <a:buNone/>
            </a:pPr>
            <a:r>
              <a:rPr lang="en-US" sz="2700" dirty="0" smtClean="0">
                <a:latin typeface="Comic Sans MS" pitchFamily="66" charset="0"/>
              </a:rPr>
              <a:t>Tim </a:t>
            </a:r>
            <a:r>
              <a:rPr lang="en-US" sz="2700" dirty="0" err="1" smtClean="0">
                <a:latin typeface="Comic Sans MS" pitchFamily="66" charset="0"/>
              </a:rPr>
              <a:t>Quigg</a:t>
            </a:r>
            <a:r>
              <a:rPr lang="en-US" sz="2700" dirty="0" smtClean="0">
                <a:latin typeface="Comic Sans MS" pitchFamily="66" charset="0"/>
              </a:rPr>
              <a:t>, Lecturer and Associate Chair for Administration, Finance and Entrepreneurship Computer Science Department, UNC-Chapel Hill</a:t>
            </a:r>
          </a:p>
        </p:txBody>
      </p:sp>
      <p:sp>
        <p:nvSpPr>
          <p:cNvPr id="2051" name="Text Box 3"/>
          <p:cNvSpPr txBox="1">
            <a:spLocks noChangeArrowheads="1"/>
          </p:cNvSpPr>
          <p:nvPr/>
        </p:nvSpPr>
        <p:spPr bwMode="auto">
          <a:xfrm>
            <a:off x="457200" y="2819400"/>
            <a:ext cx="8229600" cy="923925"/>
          </a:xfrm>
          <a:prstGeom prst="rect">
            <a:avLst/>
          </a:prstGeom>
          <a:solidFill>
            <a:schemeClr val="accent6">
              <a:lumMod val="50000"/>
            </a:schemeClr>
          </a:solidFill>
          <a:ln>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5400" dirty="0">
                <a:solidFill>
                  <a:srgbClr val="FFFFFF"/>
                </a:solidFill>
                <a:latin typeface="Comic Sans MS" pitchFamily="66" charset="0"/>
              </a:rPr>
              <a:t>First Class - Welcome!</a:t>
            </a:r>
            <a:endParaRPr lang="en-US" sz="4400" dirty="0">
              <a:solidFill>
                <a:srgbClr val="FFFFFF"/>
              </a:solidFill>
              <a:latin typeface="Comic Sans MS" pitchFamily="66" charset="0"/>
            </a:endParaRPr>
          </a:p>
        </p:txBody>
      </p:sp>
      <p:sp>
        <p:nvSpPr>
          <p:cNvPr id="5126" name="Rectangle 4"/>
          <p:cNvSpPr>
            <a:spLocks noGrp="1" noChangeArrowheads="1"/>
          </p:cNvSpPr>
          <p:nvPr>
            <p:ph type="title"/>
          </p:nvPr>
        </p:nvSpPr>
        <p:spPr>
          <a:xfrm>
            <a:off x="0" y="914400"/>
            <a:ext cx="8991600" cy="1905000"/>
          </a:xfrm>
        </p:spPr>
        <p:txBody>
          <a:bodyPr/>
          <a:lstStyle/>
          <a:p>
            <a:pPr algn="ctr">
              <a:lnSpc>
                <a:spcPct val="120000"/>
              </a:lnSpc>
              <a:spcBef>
                <a:spcPct val="35000"/>
              </a:spcBef>
              <a:spcAft>
                <a:spcPct val="40000"/>
              </a:spcAft>
            </a:pPr>
            <a:r>
              <a:rPr lang="en-US" sz="3800" b="1" dirty="0" smtClean="0">
                <a:solidFill>
                  <a:schemeClr val="tx1"/>
                </a:solidFill>
                <a:latin typeface="Comic Sans MS" pitchFamily="66" charset="0"/>
              </a:rPr>
              <a:t>COMP 918: Research Administration for Scientists</a:t>
            </a:r>
            <a:r>
              <a:rPr lang="en-US" sz="3800" b="1" dirty="0" smtClean="0">
                <a:latin typeface="Comic Sans MS" pitchFamily="66" charset="0"/>
              </a:rPr>
              <a:t/>
            </a:r>
            <a:br>
              <a:rPr lang="en-US" sz="3800" b="1" dirty="0" smtClean="0">
                <a:latin typeface="Comic Sans MS" pitchFamily="66" charset="0"/>
              </a:rPr>
            </a:br>
            <a:endParaRPr lang="en-US" sz="3800" b="1" i="1" dirty="0" smtClean="0">
              <a:solidFill>
                <a:schemeClr val="tx1"/>
              </a:solidFill>
              <a:latin typeface="Comic Sans MS" pitchFamily="66" charset="0"/>
            </a:endParaRPr>
          </a:p>
        </p:txBody>
      </p:sp>
      <p:pic>
        <p:nvPicPr>
          <p:cNvPr id="5127" name="Picture 5"/>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381000" y="304800"/>
            <a:ext cx="8382000" cy="74613"/>
          </a:xfrm>
          <a:prstGeom prst="rect">
            <a:avLst/>
          </a:prstGeom>
          <a:noFill/>
          <a:ln w="9525">
            <a:noFill/>
            <a:miter lim="800000"/>
            <a:headEnd/>
            <a:tailEnd/>
          </a:ln>
        </p:spPr>
      </p:pic>
      <p:sp>
        <p:nvSpPr>
          <p:cNvPr id="5128" name="Text Box 7"/>
          <p:cNvSpPr txBox="1">
            <a:spLocks noChangeArrowheads="1"/>
          </p:cNvSpPr>
          <p:nvPr/>
        </p:nvSpPr>
        <p:spPr bwMode="auto">
          <a:xfrm>
            <a:off x="0" y="6550025"/>
            <a:ext cx="60198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Four Sections of Course</a:t>
            </a:r>
            <a:endParaRPr lang="en-US" sz="4800" b="1" dirty="0" smtClean="0">
              <a:solidFill>
                <a:srgbClr val="FFFFFF"/>
              </a:solidFill>
              <a:latin typeface="Comic Sans MS" pitchFamily="66" charset="0"/>
            </a:endParaRPr>
          </a:p>
        </p:txBody>
      </p:sp>
      <p:sp>
        <p:nvSpPr>
          <p:cNvPr id="3075" name="Rectangle 3"/>
          <p:cNvSpPr>
            <a:spLocks noGrp="1" noChangeArrowheads="1"/>
          </p:cNvSpPr>
          <p:nvPr>
            <p:ph type="body" idx="1"/>
          </p:nvPr>
        </p:nvSpPr>
        <p:spPr>
          <a:xfrm>
            <a:off x="76200" y="1371600"/>
            <a:ext cx="91440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3000" dirty="0" smtClean="0">
                <a:latin typeface="Comic Sans MS" pitchFamily="66" charset="0"/>
              </a:rPr>
              <a:t>Research Awards (14 lectures) 1-10 to 2-26</a:t>
            </a:r>
          </a:p>
          <a:p>
            <a:pPr marL="114300" indent="0" algn="ctr">
              <a:lnSpc>
                <a:spcPct val="80000"/>
              </a:lnSpc>
              <a:buClrTx/>
              <a:buNone/>
              <a:tabLst>
                <a:tab pos="1028700" algn="l"/>
              </a:tabLst>
            </a:pPr>
            <a:endParaRPr lang="en-US" sz="2400" u="sng" dirty="0" smtClean="0">
              <a:solidFill>
                <a:schemeClr val="accent2">
                  <a:lumMod val="50000"/>
                </a:schemeClr>
              </a:solidFill>
              <a:latin typeface="Comic Sans MS" pitchFamily="66" charset="0"/>
            </a:endParaRPr>
          </a:p>
          <a:p>
            <a:pPr marL="114300" indent="0" algn="ctr">
              <a:lnSpc>
                <a:spcPct val="80000"/>
              </a:lnSpc>
              <a:buClrTx/>
              <a:buNone/>
              <a:tabLst>
                <a:tab pos="1028700" algn="l"/>
              </a:tabLst>
            </a:pPr>
            <a:r>
              <a:rPr lang="en-US" sz="3000" u="sng" dirty="0" smtClean="0">
                <a:solidFill>
                  <a:schemeClr val="accent6">
                    <a:lumMod val="50000"/>
                  </a:schemeClr>
                </a:solidFill>
                <a:latin typeface="Comic Sans MS" pitchFamily="66" charset="0"/>
              </a:rPr>
              <a:t>Projects/Review</a:t>
            </a:r>
            <a:r>
              <a:rPr lang="en-US" sz="3000" dirty="0" smtClean="0">
                <a:solidFill>
                  <a:schemeClr val="accent6">
                    <a:lumMod val="50000"/>
                  </a:schemeClr>
                </a:solidFill>
                <a:latin typeface="Comic Sans MS" pitchFamily="66" charset="0"/>
              </a:rPr>
              <a:t> (50% of grade) </a:t>
            </a:r>
          </a:p>
          <a:p>
            <a:pPr marL="114300" indent="0" algn="ctr">
              <a:lnSpc>
                <a:spcPct val="80000"/>
              </a:lnSpc>
              <a:buClrTx/>
              <a:buNone/>
              <a:tabLst>
                <a:tab pos="1028700" algn="l"/>
              </a:tabLst>
            </a:pPr>
            <a:r>
              <a:rPr lang="en-US" sz="2800" dirty="0" smtClean="0">
                <a:solidFill>
                  <a:schemeClr val="accent6">
                    <a:lumMod val="50000"/>
                  </a:schemeClr>
                </a:solidFill>
                <a:latin typeface="Comic Sans MS" pitchFamily="66" charset="0"/>
              </a:rPr>
              <a:t>2 budget assignments (15%) – individual</a:t>
            </a:r>
          </a:p>
          <a:p>
            <a:pPr marL="114300" indent="0" algn="ctr">
              <a:lnSpc>
                <a:spcPct val="80000"/>
              </a:lnSpc>
              <a:buClrTx/>
              <a:buNone/>
              <a:tabLst>
                <a:tab pos="1028700" algn="l"/>
              </a:tabLst>
            </a:pPr>
            <a:r>
              <a:rPr lang="en-US" sz="2800" dirty="0" smtClean="0">
                <a:solidFill>
                  <a:schemeClr val="accent6">
                    <a:lumMod val="50000"/>
                  </a:schemeClr>
                </a:solidFill>
                <a:latin typeface="Comic Sans MS" pitchFamily="66" charset="0"/>
              </a:rPr>
              <a:t>Mini-proposal (25%) – group</a:t>
            </a:r>
          </a:p>
          <a:p>
            <a:pPr marL="114300" indent="0" algn="ctr">
              <a:lnSpc>
                <a:spcPct val="80000"/>
              </a:lnSpc>
              <a:buClrTx/>
              <a:buNone/>
              <a:tabLst>
                <a:tab pos="1028700" algn="l"/>
              </a:tabLst>
            </a:pPr>
            <a:r>
              <a:rPr lang="en-US" sz="2800" dirty="0" smtClean="0">
                <a:solidFill>
                  <a:schemeClr val="accent6">
                    <a:lumMod val="50000"/>
                  </a:schemeClr>
                </a:solidFill>
                <a:latin typeface="Comic Sans MS" pitchFamily="66" charset="0"/>
              </a:rPr>
              <a:t>Peer review (10%) - group</a:t>
            </a:r>
          </a:p>
          <a:p>
            <a:pPr marL="114300" indent="0">
              <a:lnSpc>
                <a:spcPct val="80000"/>
              </a:lnSpc>
              <a:buClrTx/>
              <a:buNone/>
            </a:pPr>
            <a:r>
              <a:rPr lang="en-US" sz="3000" dirty="0">
                <a:solidFill>
                  <a:schemeClr val="accent2">
                    <a:lumMod val="50000"/>
                  </a:schemeClr>
                </a:solidFill>
                <a:latin typeface="Comic Sans MS" pitchFamily="66" charset="0"/>
              </a:rPr>
              <a:t>	</a:t>
            </a:r>
            <a:endParaRPr lang="en-US" sz="3000" dirty="0" smtClean="0">
              <a:solidFill>
                <a:schemeClr val="accent2">
                  <a:lumMod val="50000"/>
                </a:schemeClr>
              </a:solidFill>
              <a:latin typeface="Comic Sans MS" pitchFamily="66" charset="0"/>
            </a:endParaRPr>
          </a:p>
          <a:p>
            <a:pPr marL="114300" indent="0">
              <a:lnSpc>
                <a:spcPct val="80000"/>
              </a:lnSpc>
              <a:buClrTx/>
              <a:buNone/>
            </a:pPr>
            <a:endParaRPr lang="en-US" sz="800" dirty="0" smtClean="0">
              <a:latin typeface="Comic Sans MS" pitchFamily="66" charset="0"/>
            </a:endParaRP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a:p>
            <a:pPr marL="114300" indent="0">
              <a:lnSpc>
                <a:spcPct val="80000"/>
              </a:lnSpc>
              <a:buClrTx/>
              <a:buNone/>
            </a:pPr>
            <a:endParaRPr lang="en-US" sz="2800" dirty="0" smtClean="0">
              <a:solidFill>
                <a:srgbClr val="C00000"/>
              </a:solidFill>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Tree>
    <p:extLst>
      <p:ext uri="{BB962C8B-B14F-4D97-AF65-F5344CB8AC3E}">
        <p14:creationId xmlns:p14="http://schemas.microsoft.com/office/powerpoint/2010/main" val="65298183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8153400" cy="838200"/>
          </a:xfrm>
          <a:solidFill>
            <a:schemeClr val="accent6">
              <a:lumMod val="50000"/>
            </a:schemeClr>
          </a:solidFill>
          <a:ln w="57150">
            <a:solidFill>
              <a:schemeClr val="tx1"/>
            </a:solidFill>
          </a:ln>
          <a:effectLst/>
        </p:spPr>
        <p:txBody>
          <a:bodyPr/>
          <a:lstStyle/>
          <a:p>
            <a:r>
              <a:rPr lang="en-US" b="1" dirty="0" smtClean="0">
                <a:solidFill>
                  <a:srgbClr val="C00000"/>
                </a:solidFill>
                <a:latin typeface="Comic Sans MS" pitchFamily="66" charset="0"/>
              </a:rPr>
              <a:t>  </a:t>
            </a:r>
            <a:r>
              <a:rPr lang="en-US" sz="4800" dirty="0" smtClean="0">
                <a:solidFill>
                  <a:srgbClr val="FFFFFF"/>
                </a:solidFill>
                <a:latin typeface="Comic Sans MS" pitchFamily="66" charset="0"/>
              </a:rPr>
              <a:t>Four Members </a:t>
            </a:r>
            <a:r>
              <a:rPr lang="en-US" sz="4800" dirty="0">
                <a:solidFill>
                  <a:srgbClr val="FFFFFF"/>
                </a:solidFill>
                <a:latin typeface="Comic Sans MS" pitchFamily="66" charset="0"/>
              </a:rPr>
              <a:t>per </a:t>
            </a:r>
            <a:r>
              <a:rPr lang="en-US" sz="4800" dirty="0" smtClean="0">
                <a:solidFill>
                  <a:srgbClr val="FFFFFF"/>
                </a:solidFill>
                <a:latin typeface="Comic Sans MS" pitchFamily="66" charset="0"/>
              </a:rPr>
              <a:t>Group</a:t>
            </a:r>
            <a:endParaRPr lang="en-US" sz="4800" b="1"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228600" y="609600"/>
            <a:ext cx="9144000" cy="6172200"/>
          </a:xfrm>
          <a:effectLst/>
        </p:spPr>
        <p:txBody>
          <a:bodyPr/>
          <a:lstStyle/>
          <a:p>
            <a:pPr marL="114300" indent="0">
              <a:lnSpc>
                <a:spcPct val="80000"/>
              </a:lnSpc>
              <a:spcBef>
                <a:spcPct val="50000"/>
              </a:spcBef>
              <a:buClr>
                <a:schemeClr val="tx2"/>
              </a:buClr>
              <a:buNone/>
              <a:defRPr/>
            </a:pPr>
            <a:endParaRPr lang="en-US" sz="1400" b="1" dirty="0" smtClean="0">
              <a:latin typeface="Comic Sans MS" pitchFamily="66" charset="0"/>
            </a:endParaRPr>
          </a:p>
          <a:p>
            <a:pPr marL="406400" indent="-292100">
              <a:lnSpc>
                <a:spcPct val="80000"/>
              </a:lnSpc>
              <a:buClr>
                <a:schemeClr val="accent6">
                  <a:lumMod val="50000"/>
                </a:schemeClr>
              </a:buClr>
              <a:buFont typeface="Wingdings" pitchFamily="2" charset="2"/>
              <a:buNone/>
              <a:defRPr/>
            </a:pPr>
            <a:endParaRPr lang="en-US" sz="2800" dirty="0" smtClean="0">
              <a:latin typeface="Comic Sans MS" pitchFamily="66" charset="0"/>
            </a:endParaRPr>
          </a:p>
          <a:p>
            <a:pPr marL="406400" indent="-292100">
              <a:lnSpc>
                <a:spcPct val="80000"/>
              </a:lnSpc>
              <a:buClr>
                <a:schemeClr val="accent6">
                  <a:lumMod val="50000"/>
                </a:schemeClr>
              </a:buClr>
              <a:buFont typeface="Wingdings" pitchFamily="2" charset="2"/>
              <a:buNone/>
              <a:defRPr/>
            </a:pPr>
            <a:endParaRPr lang="en-US" sz="1200" dirty="0" smtClean="0">
              <a:latin typeface="Comic Sans MS" pitchFamily="66" charset="0"/>
            </a:endParaRPr>
          </a:p>
          <a:p>
            <a:pPr marL="1092200" lvl="1" indent="-577850">
              <a:lnSpc>
                <a:spcPct val="80000"/>
              </a:lnSpc>
              <a:buClrTx/>
              <a:buFont typeface="Wingdings" pitchFamily="2" charset="2"/>
              <a:buChar char="ü"/>
              <a:defRPr/>
            </a:pPr>
            <a:r>
              <a:rPr lang="en-US" sz="2600" b="1" u="sng" dirty="0" smtClean="0">
                <a:solidFill>
                  <a:schemeClr val="accent6">
                    <a:lumMod val="50000"/>
                  </a:schemeClr>
                </a:solidFill>
                <a:latin typeface="Comic Sans MS" pitchFamily="66" charset="0"/>
              </a:rPr>
              <a:t>PI</a:t>
            </a:r>
            <a:r>
              <a:rPr lang="en-US" sz="2600" dirty="0" smtClean="0">
                <a:latin typeface="Comic Sans MS" pitchFamily="66" charset="0"/>
              </a:rPr>
              <a:t> - Manages proposal development from selection of BAA through final submission including establishing deadlines, assigning tasks and approving the work of group members.</a:t>
            </a:r>
          </a:p>
          <a:p>
            <a:pPr marL="1092200" lvl="1" indent="-577850">
              <a:lnSpc>
                <a:spcPct val="80000"/>
              </a:lnSpc>
              <a:buClrTx/>
              <a:buFont typeface="Wingdings" pitchFamily="2" charset="2"/>
              <a:buChar char="ü"/>
              <a:defRPr/>
            </a:pPr>
            <a:r>
              <a:rPr lang="en-US" sz="2600" b="1" u="sng" dirty="0" smtClean="0">
                <a:solidFill>
                  <a:schemeClr val="accent6">
                    <a:lumMod val="50000"/>
                  </a:schemeClr>
                </a:solidFill>
                <a:latin typeface="Comic Sans MS" pitchFamily="66" charset="0"/>
              </a:rPr>
              <a:t>Co-PI</a:t>
            </a:r>
            <a:r>
              <a:rPr lang="en-US" sz="2600" dirty="0" smtClean="0">
                <a:latin typeface="Comic Sans MS" pitchFamily="66" charset="0"/>
              </a:rPr>
              <a:t> - Writes the science section/project work scope and, along with the PI, determines the resource requirements to accomplish the work.</a:t>
            </a:r>
          </a:p>
          <a:p>
            <a:pPr marL="1092200" lvl="1" indent="-577850">
              <a:lnSpc>
                <a:spcPct val="80000"/>
              </a:lnSpc>
              <a:buClrTx/>
              <a:buFont typeface="Wingdings" pitchFamily="2" charset="2"/>
              <a:buChar char="ü"/>
              <a:defRPr/>
            </a:pPr>
            <a:r>
              <a:rPr lang="en-US" sz="2600" b="1" u="sng" dirty="0" smtClean="0">
                <a:solidFill>
                  <a:schemeClr val="accent6">
                    <a:lumMod val="50000"/>
                  </a:schemeClr>
                </a:solidFill>
                <a:latin typeface="Comic Sans MS" pitchFamily="66" charset="0"/>
              </a:rPr>
              <a:t>Administrator</a:t>
            </a:r>
            <a:r>
              <a:rPr lang="en-US" sz="2600" dirty="0" smtClean="0">
                <a:latin typeface="Comic Sans MS" pitchFamily="66" charset="0"/>
              </a:rPr>
              <a:t> - </a:t>
            </a:r>
            <a:r>
              <a:rPr lang="en-US" sz="2600" dirty="0">
                <a:latin typeface="Comic Sans MS" pitchFamily="66" charset="0"/>
              </a:rPr>
              <a:t>P</a:t>
            </a:r>
            <a:r>
              <a:rPr lang="en-US" sz="2600" dirty="0" smtClean="0">
                <a:latin typeface="Comic Sans MS" pitchFamily="66" charset="0"/>
              </a:rPr>
              <a:t>repares the budget, budget justification, and all required forms and prepares final proposal for submission by the PI.</a:t>
            </a:r>
          </a:p>
          <a:p>
            <a:pPr marL="1092200" lvl="1" indent="-577850">
              <a:lnSpc>
                <a:spcPct val="80000"/>
              </a:lnSpc>
              <a:buClrTx/>
              <a:buFont typeface="Wingdings" pitchFamily="2" charset="2"/>
              <a:buChar char="ü"/>
              <a:defRPr/>
            </a:pPr>
            <a:r>
              <a:rPr lang="en-US" sz="2600" b="1" u="sng" dirty="0">
                <a:solidFill>
                  <a:schemeClr val="accent6">
                    <a:lumMod val="50000"/>
                  </a:schemeClr>
                </a:solidFill>
                <a:latin typeface="Comic Sans MS" pitchFamily="66" charset="0"/>
              </a:rPr>
              <a:t>Peer Review </a:t>
            </a:r>
            <a:r>
              <a:rPr lang="en-US" sz="2600" b="1" u="sng" dirty="0" smtClean="0">
                <a:solidFill>
                  <a:schemeClr val="accent6">
                    <a:lumMod val="50000"/>
                  </a:schemeClr>
                </a:solidFill>
                <a:latin typeface="Comic Sans MS" pitchFamily="66" charset="0"/>
              </a:rPr>
              <a:t>Coordinator</a:t>
            </a:r>
            <a:r>
              <a:rPr lang="en-US" sz="2600" b="1" dirty="0" smtClean="0">
                <a:solidFill>
                  <a:schemeClr val="accent6">
                    <a:lumMod val="50000"/>
                  </a:schemeClr>
                </a:solidFill>
                <a:latin typeface="Comic Sans MS" pitchFamily="66" charset="0"/>
              </a:rPr>
              <a:t> </a:t>
            </a:r>
            <a:r>
              <a:rPr lang="en-US" sz="2600" dirty="0" smtClean="0">
                <a:latin typeface="Comic Sans MS" pitchFamily="66" charset="0"/>
              </a:rPr>
              <a:t>- </a:t>
            </a:r>
            <a:r>
              <a:rPr lang="en-US" sz="2600" dirty="0">
                <a:latin typeface="Comic Sans MS" pitchFamily="66" charset="0"/>
              </a:rPr>
              <a:t>M</a:t>
            </a:r>
            <a:r>
              <a:rPr lang="en-US" sz="2600" dirty="0" smtClean="0">
                <a:latin typeface="Comic Sans MS" pitchFamily="66" charset="0"/>
              </a:rPr>
              <a:t>anages the group’s review of the other groups’ proposals using established review criteria, submits the consolidated review to instructor and leads the critique of proposals during class.</a:t>
            </a:r>
          </a:p>
        </p:txBody>
      </p:sp>
      <p:sp>
        <p:nvSpPr>
          <p:cNvPr id="11268" name="Rectangle 4"/>
          <p:cNvSpPr>
            <a:spLocks noChangeArrowheads="1"/>
          </p:cNvSpPr>
          <p:nvPr/>
        </p:nvSpPr>
        <p:spPr bwMode="auto">
          <a:xfrm>
            <a:off x="0" y="169863"/>
            <a:ext cx="184150" cy="138112"/>
          </a:xfrm>
          <a:prstGeom prst="rect">
            <a:avLst/>
          </a:prstGeom>
          <a:noFill/>
          <a:ln w="12700">
            <a:noFill/>
            <a:miter lim="800000"/>
            <a:headEnd/>
            <a:tailEnd/>
          </a:ln>
        </p:spPr>
        <p:txBody>
          <a:bodyPr anchor="ctr">
            <a:spAutoFit/>
          </a:bodyPr>
          <a:lstStyle/>
          <a:p>
            <a:pPr>
              <a:tabLst>
                <a:tab pos="685800" algn="l"/>
              </a:tabLst>
            </a:pP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76200" y="1371600"/>
            <a:ext cx="91440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3000" dirty="0">
                <a:latin typeface="Comic Sans MS" pitchFamily="66" charset="0"/>
              </a:rPr>
              <a:t>Research Ethics (3 lectures) 2-28 to </a:t>
            </a:r>
            <a:r>
              <a:rPr lang="en-US" sz="3000" dirty="0" smtClean="0">
                <a:latin typeface="Comic Sans MS" pitchFamily="66" charset="0"/>
              </a:rPr>
              <a:t>3-7</a:t>
            </a:r>
            <a:endParaRPr lang="en-US" sz="3000" dirty="0">
              <a:solidFill>
                <a:schemeClr val="accent2">
                  <a:lumMod val="50000"/>
                </a:schemeClr>
              </a:solidFill>
              <a:latin typeface="Comic Sans MS" pitchFamily="66" charset="0"/>
            </a:endParaRPr>
          </a:p>
          <a:p>
            <a:pPr marL="114300" indent="0">
              <a:lnSpc>
                <a:spcPct val="80000"/>
              </a:lnSpc>
              <a:buClrTx/>
              <a:buNone/>
            </a:pPr>
            <a:endParaRPr lang="en-US" sz="2400" dirty="0">
              <a:solidFill>
                <a:schemeClr val="accent2">
                  <a:lumMod val="50000"/>
                </a:schemeClr>
              </a:solidFill>
              <a:latin typeface="Comic Sans MS" pitchFamily="66" charset="0"/>
            </a:endParaRPr>
          </a:p>
          <a:p>
            <a:pPr marL="114300" indent="0" algn="ctr">
              <a:lnSpc>
                <a:spcPct val="80000"/>
              </a:lnSpc>
              <a:buClrTx/>
              <a:buNone/>
            </a:pPr>
            <a:r>
              <a:rPr lang="en-US" sz="3000" u="sng" dirty="0" smtClean="0">
                <a:solidFill>
                  <a:schemeClr val="accent6">
                    <a:lumMod val="50000"/>
                  </a:schemeClr>
                </a:solidFill>
                <a:latin typeface="Comic Sans MS" pitchFamily="66" charset="0"/>
              </a:rPr>
              <a:t>Projects/Evaluation</a:t>
            </a:r>
            <a:r>
              <a:rPr lang="en-US" sz="3000" dirty="0" smtClean="0">
                <a:solidFill>
                  <a:schemeClr val="accent6">
                    <a:lumMod val="50000"/>
                  </a:schemeClr>
                </a:solidFill>
                <a:latin typeface="Comic Sans MS" pitchFamily="66" charset="0"/>
              </a:rPr>
              <a:t> (12.5% of grade) </a:t>
            </a:r>
          </a:p>
          <a:p>
            <a:pPr marL="114300" indent="0" algn="ctr">
              <a:lnSpc>
                <a:spcPct val="80000"/>
              </a:lnSpc>
              <a:buClrTx/>
              <a:buNone/>
            </a:pPr>
            <a:r>
              <a:rPr lang="en-US" sz="2800" dirty="0" smtClean="0">
                <a:solidFill>
                  <a:schemeClr val="accent6">
                    <a:lumMod val="50000"/>
                  </a:schemeClr>
                </a:solidFill>
                <a:latin typeface="Comic Sans MS" pitchFamily="66" charset="0"/>
              </a:rPr>
              <a:t>Case Study “It’s Only a Bridge” - group</a:t>
            </a:r>
          </a:p>
          <a:p>
            <a:pPr marL="114300" indent="0">
              <a:lnSpc>
                <a:spcPct val="80000"/>
              </a:lnSpc>
              <a:buClrTx/>
              <a:buNone/>
            </a:pPr>
            <a:r>
              <a:rPr lang="en-US" sz="3000" dirty="0">
                <a:solidFill>
                  <a:schemeClr val="accent2">
                    <a:lumMod val="50000"/>
                  </a:schemeClr>
                </a:solidFill>
                <a:latin typeface="Comic Sans MS" pitchFamily="66" charset="0"/>
              </a:rPr>
              <a:t>	</a:t>
            </a:r>
            <a:endParaRPr lang="en-US" sz="3000" dirty="0" smtClean="0">
              <a:solidFill>
                <a:schemeClr val="accent2">
                  <a:lumMod val="50000"/>
                </a:schemeClr>
              </a:solidFill>
              <a:latin typeface="Comic Sans MS" pitchFamily="66" charset="0"/>
            </a:endParaRPr>
          </a:p>
          <a:p>
            <a:pPr marL="114300" indent="0">
              <a:lnSpc>
                <a:spcPct val="80000"/>
              </a:lnSpc>
              <a:buClrTx/>
              <a:buNone/>
            </a:pPr>
            <a:endParaRPr lang="en-US" sz="800" dirty="0" smtClean="0">
              <a:latin typeface="Comic Sans MS" pitchFamily="66" charset="0"/>
            </a:endParaRP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a:p>
            <a:pPr marL="114300" indent="0">
              <a:lnSpc>
                <a:spcPct val="80000"/>
              </a:lnSpc>
              <a:buClrTx/>
              <a:buNone/>
            </a:pPr>
            <a:endParaRPr lang="en-US" sz="2800" dirty="0" smtClean="0">
              <a:solidFill>
                <a:srgbClr val="C00000"/>
              </a:solidFill>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
        <p:nvSpPr>
          <p:cNvPr id="6"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Four Sections of Course</a:t>
            </a:r>
            <a:endParaRPr lang="en-US" sz="4800" b="1" dirty="0" smtClean="0">
              <a:solidFill>
                <a:srgbClr val="FFFFFF"/>
              </a:solidFill>
              <a:latin typeface="Comic Sans MS" pitchFamily="66" charset="0"/>
            </a:endParaRPr>
          </a:p>
        </p:txBody>
      </p:sp>
    </p:spTree>
    <p:extLst>
      <p:ext uri="{BB962C8B-B14F-4D97-AF65-F5344CB8AC3E}">
        <p14:creationId xmlns:p14="http://schemas.microsoft.com/office/powerpoint/2010/main" val="17738858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Four Sections of Course</a:t>
            </a:r>
            <a:endParaRPr lang="en-US" sz="4800" b="1" dirty="0" smtClean="0">
              <a:solidFill>
                <a:srgbClr val="FFFFFF"/>
              </a:solidFill>
              <a:latin typeface="Comic Sans MS" pitchFamily="66" charset="0"/>
            </a:endParaRPr>
          </a:p>
        </p:txBody>
      </p:sp>
      <p:sp>
        <p:nvSpPr>
          <p:cNvPr id="3075" name="Rectangle 3"/>
          <p:cNvSpPr>
            <a:spLocks noGrp="1" noChangeArrowheads="1"/>
          </p:cNvSpPr>
          <p:nvPr>
            <p:ph type="body" idx="1"/>
          </p:nvPr>
        </p:nvSpPr>
        <p:spPr>
          <a:xfrm>
            <a:off x="76200" y="1295400"/>
            <a:ext cx="91440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3000" dirty="0">
                <a:latin typeface="Comic Sans MS" pitchFamily="66" charset="0"/>
              </a:rPr>
              <a:t>Project Management and Supervision </a:t>
            </a:r>
            <a:r>
              <a:rPr lang="en-US" sz="3000" dirty="0" smtClean="0">
                <a:latin typeface="Comic Sans MS" pitchFamily="66" charset="0"/>
              </a:rPr>
              <a:t>	</a:t>
            </a:r>
          </a:p>
          <a:p>
            <a:pPr marL="114300" indent="0">
              <a:lnSpc>
                <a:spcPct val="80000"/>
              </a:lnSpc>
              <a:buClrTx/>
              <a:buNone/>
            </a:pPr>
            <a:r>
              <a:rPr lang="en-US" sz="3000" dirty="0">
                <a:latin typeface="Comic Sans MS" pitchFamily="66" charset="0"/>
              </a:rPr>
              <a:t> </a:t>
            </a:r>
            <a:r>
              <a:rPr lang="en-US" sz="3000" dirty="0" smtClean="0">
                <a:latin typeface="Comic Sans MS" pitchFamily="66" charset="0"/>
              </a:rPr>
              <a:t>   		(</a:t>
            </a:r>
            <a:r>
              <a:rPr lang="en-US" sz="3000" dirty="0">
                <a:latin typeface="Comic Sans MS" pitchFamily="66" charset="0"/>
              </a:rPr>
              <a:t>5 lectures) 3-19 to 4-2</a:t>
            </a:r>
          </a:p>
          <a:p>
            <a:pPr marL="114300" indent="0">
              <a:lnSpc>
                <a:spcPct val="80000"/>
              </a:lnSpc>
              <a:buClrTx/>
              <a:buNone/>
            </a:pPr>
            <a:endParaRPr lang="en-US" sz="2400" dirty="0" smtClean="0">
              <a:solidFill>
                <a:schemeClr val="accent2">
                  <a:lumMod val="50000"/>
                </a:schemeClr>
              </a:solidFill>
              <a:latin typeface="Comic Sans MS" pitchFamily="66" charset="0"/>
            </a:endParaRPr>
          </a:p>
          <a:p>
            <a:pPr marL="114300" indent="0" algn="ctr">
              <a:lnSpc>
                <a:spcPct val="80000"/>
              </a:lnSpc>
              <a:buClrTx/>
              <a:buNone/>
            </a:pPr>
            <a:r>
              <a:rPr lang="en-US" sz="3000" u="sng" dirty="0" smtClean="0">
                <a:solidFill>
                  <a:schemeClr val="accent6">
                    <a:lumMod val="50000"/>
                  </a:schemeClr>
                </a:solidFill>
                <a:latin typeface="Comic Sans MS" pitchFamily="66" charset="0"/>
              </a:rPr>
              <a:t>Projects/Evaluation</a:t>
            </a:r>
            <a:r>
              <a:rPr lang="en-US" sz="3000" dirty="0" smtClean="0">
                <a:solidFill>
                  <a:schemeClr val="accent6">
                    <a:lumMod val="50000"/>
                  </a:schemeClr>
                </a:solidFill>
                <a:latin typeface="Comic Sans MS" pitchFamily="66" charset="0"/>
              </a:rPr>
              <a:t> (12.5% of grade) </a:t>
            </a:r>
          </a:p>
          <a:p>
            <a:pPr marL="114300" indent="0" algn="ctr">
              <a:lnSpc>
                <a:spcPct val="80000"/>
              </a:lnSpc>
              <a:buClrTx/>
              <a:buNone/>
            </a:pPr>
            <a:r>
              <a:rPr lang="en-US" sz="2800" dirty="0" smtClean="0">
                <a:solidFill>
                  <a:schemeClr val="accent6">
                    <a:lumMod val="50000"/>
                  </a:schemeClr>
                </a:solidFill>
                <a:latin typeface="Comic Sans MS" pitchFamily="66" charset="0"/>
              </a:rPr>
              <a:t>Case Study “</a:t>
            </a:r>
            <a:r>
              <a:rPr lang="en-US" sz="2800" dirty="0" err="1" smtClean="0">
                <a:solidFill>
                  <a:schemeClr val="accent6">
                    <a:lumMod val="50000"/>
                  </a:schemeClr>
                </a:solidFill>
                <a:latin typeface="Comic Sans MS" pitchFamily="66" charset="0"/>
              </a:rPr>
              <a:t>MacGregor</a:t>
            </a:r>
            <a:r>
              <a:rPr lang="en-US" sz="2800" dirty="0" smtClean="0">
                <a:solidFill>
                  <a:schemeClr val="accent6">
                    <a:lumMod val="50000"/>
                  </a:schemeClr>
                </a:solidFill>
                <a:latin typeface="Comic Sans MS" pitchFamily="66" charset="0"/>
              </a:rPr>
              <a:t>” - group</a:t>
            </a:r>
          </a:p>
          <a:p>
            <a:pPr marL="114300" indent="0">
              <a:lnSpc>
                <a:spcPct val="80000"/>
              </a:lnSpc>
              <a:buClrTx/>
              <a:buNone/>
            </a:pPr>
            <a:r>
              <a:rPr lang="en-US" sz="3000" dirty="0">
                <a:solidFill>
                  <a:schemeClr val="accent2">
                    <a:lumMod val="50000"/>
                  </a:schemeClr>
                </a:solidFill>
                <a:latin typeface="Comic Sans MS" pitchFamily="66" charset="0"/>
              </a:rPr>
              <a:t>	</a:t>
            </a:r>
            <a:endParaRPr lang="en-US" sz="3000" dirty="0" smtClean="0">
              <a:solidFill>
                <a:schemeClr val="accent2">
                  <a:lumMod val="50000"/>
                </a:schemeClr>
              </a:solidFill>
              <a:latin typeface="Comic Sans MS" pitchFamily="66" charset="0"/>
            </a:endParaRPr>
          </a:p>
          <a:p>
            <a:pPr marL="114300" indent="0">
              <a:lnSpc>
                <a:spcPct val="80000"/>
              </a:lnSpc>
              <a:buClrTx/>
              <a:buNone/>
            </a:pPr>
            <a:endParaRPr lang="en-US" sz="800" dirty="0" smtClean="0">
              <a:latin typeface="Comic Sans MS" pitchFamily="66" charset="0"/>
            </a:endParaRP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a:p>
            <a:pPr marL="114300" indent="0">
              <a:lnSpc>
                <a:spcPct val="80000"/>
              </a:lnSpc>
              <a:buClrTx/>
              <a:buNone/>
            </a:pPr>
            <a:endParaRPr lang="en-US" sz="2800" dirty="0" smtClean="0">
              <a:solidFill>
                <a:srgbClr val="C00000"/>
              </a:solidFill>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Tree>
    <p:extLst>
      <p:ext uri="{BB962C8B-B14F-4D97-AF65-F5344CB8AC3E}">
        <p14:creationId xmlns:p14="http://schemas.microsoft.com/office/powerpoint/2010/main" val="368182308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Four Sections of Course</a:t>
            </a:r>
            <a:endParaRPr lang="en-US" sz="4800" b="1" dirty="0" smtClean="0">
              <a:solidFill>
                <a:srgbClr val="FFFFFF"/>
              </a:solidFill>
              <a:latin typeface="Comic Sans MS" pitchFamily="66" charset="0"/>
            </a:endParaRPr>
          </a:p>
        </p:txBody>
      </p:sp>
      <p:sp>
        <p:nvSpPr>
          <p:cNvPr id="3075" name="Rectangle 3"/>
          <p:cNvSpPr>
            <a:spLocks noGrp="1" noChangeArrowheads="1"/>
          </p:cNvSpPr>
          <p:nvPr>
            <p:ph type="body" idx="1"/>
          </p:nvPr>
        </p:nvSpPr>
        <p:spPr>
          <a:xfrm>
            <a:off x="76200" y="1371600"/>
            <a:ext cx="9220200" cy="3657600"/>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3000" dirty="0">
                <a:latin typeface="Comic Sans MS" pitchFamily="66" charset="0"/>
              </a:rPr>
              <a:t>Intellectual Property and </a:t>
            </a:r>
            <a:r>
              <a:rPr lang="en-US" sz="3000" dirty="0" smtClean="0">
                <a:latin typeface="Comic Sans MS" pitchFamily="66" charset="0"/>
              </a:rPr>
              <a:t>Entrepreneurship    		(</a:t>
            </a:r>
            <a:r>
              <a:rPr lang="en-US" sz="3000" dirty="0">
                <a:latin typeface="Comic Sans MS" pitchFamily="66" charset="0"/>
              </a:rPr>
              <a:t>7 lectures) 4-4 to 4-25</a:t>
            </a:r>
            <a:endParaRPr lang="en-US" sz="3000" dirty="0">
              <a:solidFill>
                <a:schemeClr val="accent2">
                  <a:lumMod val="50000"/>
                </a:schemeClr>
              </a:solidFill>
              <a:latin typeface="Comic Sans MS" pitchFamily="66" charset="0"/>
            </a:endParaRPr>
          </a:p>
          <a:p>
            <a:pPr marL="114300" indent="0">
              <a:lnSpc>
                <a:spcPct val="80000"/>
              </a:lnSpc>
              <a:buClrTx/>
              <a:buNone/>
            </a:pPr>
            <a:endParaRPr lang="en-US" sz="2400" dirty="0">
              <a:solidFill>
                <a:srgbClr val="C00000"/>
              </a:solidFill>
              <a:latin typeface="Comic Sans MS" pitchFamily="66" charset="0"/>
            </a:endParaRPr>
          </a:p>
          <a:p>
            <a:pPr marL="114300" indent="0" algn="ctr">
              <a:lnSpc>
                <a:spcPct val="80000"/>
              </a:lnSpc>
              <a:buClrTx/>
              <a:buNone/>
            </a:pPr>
            <a:r>
              <a:rPr lang="en-US" sz="3000" dirty="0" smtClean="0">
                <a:solidFill>
                  <a:schemeClr val="accent6">
                    <a:lumMod val="50000"/>
                  </a:schemeClr>
                </a:solidFill>
                <a:latin typeface="Comic Sans MS" pitchFamily="66" charset="0"/>
              </a:rPr>
              <a:t>Projects (25% of grade) </a:t>
            </a:r>
          </a:p>
          <a:p>
            <a:pPr marL="114300" indent="0" algn="ctr">
              <a:lnSpc>
                <a:spcPct val="80000"/>
              </a:lnSpc>
              <a:buClrTx/>
              <a:buNone/>
            </a:pPr>
            <a:r>
              <a:rPr lang="en-US" sz="2800" dirty="0" smtClean="0">
                <a:solidFill>
                  <a:schemeClr val="accent6">
                    <a:lumMod val="50000"/>
                  </a:schemeClr>
                </a:solidFill>
                <a:latin typeface="Comic Sans MS" pitchFamily="66" charset="0"/>
              </a:rPr>
              <a:t>Individual project on topic of interest (paper, presentation or other activity) </a:t>
            </a:r>
          </a:p>
          <a:p>
            <a:pPr marL="1371600" lvl="3" indent="0">
              <a:lnSpc>
                <a:spcPct val="80000"/>
              </a:lnSpc>
              <a:buClrTx/>
              <a:buNone/>
            </a:pPr>
            <a:endParaRPr lang="en-US" sz="2800" dirty="0">
              <a:solidFill>
                <a:schemeClr val="accent2">
                  <a:lumMod val="50000"/>
                </a:schemeClr>
              </a:solidFill>
              <a:latin typeface="Comic Sans MS" pitchFamily="66" charset="0"/>
            </a:endParaRPr>
          </a:p>
          <a:p>
            <a:pPr marL="1371600" lvl="3" indent="0">
              <a:lnSpc>
                <a:spcPct val="80000"/>
              </a:lnSpc>
              <a:buClrTx/>
              <a:buNone/>
            </a:pPr>
            <a:r>
              <a:rPr lang="en-US" sz="2800" dirty="0" smtClean="0">
                <a:solidFill>
                  <a:schemeClr val="accent2">
                    <a:lumMod val="50000"/>
                  </a:schemeClr>
                </a:solidFill>
                <a:latin typeface="Comic Sans MS" pitchFamily="66" charset="0"/>
              </a:rPr>
              <a:t> </a:t>
            </a:r>
            <a:r>
              <a:rPr lang="en-US" sz="3000" dirty="0">
                <a:solidFill>
                  <a:schemeClr val="accent2">
                    <a:lumMod val="50000"/>
                  </a:schemeClr>
                </a:solidFill>
                <a:latin typeface="Comic Sans MS" pitchFamily="66" charset="0"/>
              </a:rPr>
              <a:t>	</a:t>
            </a:r>
            <a:endParaRPr lang="en-US" sz="3000" dirty="0" smtClean="0">
              <a:solidFill>
                <a:schemeClr val="accent2">
                  <a:lumMod val="50000"/>
                </a:schemeClr>
              </a:solidFill>
              <a:latin typeface="Comic Sans MS" pitchFamily="66" charset="0"/>
            </a:endParaRPr>
          </a:p>
          <a:p>
            <a:pPr marL="114300" indent="0">
              <a:lnSpc>
                <a:spcPct val="80000"/>
              </a:lnSpc>
              <a:buClrTx/>
              <a:buNone/>
            </a:pPr>
            <a:endParaRPr lang="en-US" sz="800" dirty="0" smtClean="0">
              <a:latin typeface="Comic Sans MS" pitchFamily="66" charset="0"/>
            </a:endParaRP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a:p>
            <a:pPr marL="114300" indent="0">
              <a:lnSpc>
                <a:spcPct val="80000"/>
              </a:lnSpc>
              <a:buClrTx/>
              <a:buNone/>
            </a:pPr>
            <a:endParaRPr lang="en-US" sz="2800" dirty="0" smtClean="0">
              <a:solidFill>
                <a:srgbClr val="C00000"/>
              </a:solidFill>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
        <p:nvSpPr>
          <p:cNvPr id="3" name="Oval 2"/>
          <p:cNvSpPr/>
          <p:nvPr/>
        </p:nvSpPr>
        <p:spPr bwMode="auto">
          <a:xfrm>
            <a:off x="685800" y="4419600"/>
            <a:ext cx="7848600" cy="1676400"/>
          </a:xfrm>
          <a:prstGeom prst="ellipse">
            <a:avLst/>
          </a:prstGeom>
          <a:solidFill>
            <a:srgbClr val="DDBB5D"/>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3200" dirty="0">
                <a:latin typeface="Comic Sans MS" pitchFamily="66" charset="0"/>
              </a:rPr>
              <a:t>6</a:t>
            </a:r>
            <a:r>
              <a:rPr lang="en-US" sz="3200" dirty="0" smtClean="0">
                <a:latin typeface="Comic Sans MS" pitchFamily="66" charset="0"/>
              </a:rPr>
              <a:t>0</a:t>
            </a:r>
            <a:r>
              <a:rPr lang="en-US" sz="3200" dirty="0">
                <a:latin typeface="Comic Sans MS" pitchFamily="66" charset="0"/>
              </a:rPr>
              <a:t>% of grade is group work and 40% is individual work!</a:t>
            </a:r>
          </a:p>
        </p:txBody>
      </p:sp>
    </p:spTree>
    <p:extLst>
      <p:ext uri="{BB962C8B-B14F-4D97-AF65-F5344CB8AC3E}">
        <p14:creationId xmlns:p14="http://schemas.microsoft.com/office/powerpoint/2010/main" val="308250524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76200" y="1752600"/>
            <a:ext cx="8534400" cy="4876800"/>
          </a:xfrm>
        </p:spPr>
        <p:txBody>
          <a:bodyPr/>
          <a:lstStyle/>
          <a:p>
            <a:pPr marL="406400" indent="-292100">
              <a:lnSpc>
                <a:spcPct val="80000"/>
              </a:lnSpc>
              <a:buClr>
                <a:schemeClr val="tx1"/>
              </a:buClr>
              <a:buFont typeface="Wingdings" pitchFamily="2" charset="2"/>
              <a:buNone/>
              <a:defRPr/>
            </a:pPr>
            <a:endParaRPr lang="en-US" sz="1600" dirty="0" smtClean="0">
              <a:latin typeface="Comic Sans MS" pitchFamily="66" charset="0"/>
            </a:endParaRPr>
          </a:p>
          <a:p>
            <a:pPr marL="806450" lvl="1" indent="-292100" algn="ctr">
              <a:lnSpc>
                <a:spcPct val="80000"/>
              </a:lnSpc>
              <a:buClr>
                <a:schemeClr val="tx1"/>
              </a:buClr>
              <a:buFontTx/>
              <a:buNone/>
              <a:defRPr/>
            </a:pPr>
            <a:r>
              <a:rPr lang="en-US" sz="4000" dirty="0" smtClean="0">
                <a:latin typeface="Comic Sans MS" pitchFamily="66" charset="0"/>
              </a:rPr>
              <a:t>	All slides, readings, and assignments will be on my website </a:t>
            </a:r>
            <a:r>
              <a:rPr lang="en-US" sz="4000" dirty="0" smtClean="0">
                <a:solidFill>
                  <a:schemeClr val="accent2">
                    <a:lumMod val="50000"/>
                  </a:schemeClr>
                </a:solidFill>
                <a:latin typeface="Comic Sans MS" pitchFamily="66" charset="0"/>
                <a:hlinkClick r:id="rId3"/>
              </a:rPr>
              <a:t>http://www.cs.unc.edu/~quigg/</a:t>
            </a:r>
            <a:r>
              <a:rPr lang="en-US" sz="4000" dirty="0" smtClean="0">
                <a:solidFill>
                  <a:schemeClr val="accent6">
                    <a:lumMod val="50000"/>
                  </a:schemeClr>
                </a:solidFill>
                <a:latin typeface="Comic Sans MS" pitchFamily="66" charset="0"/>
              </a:rPr>
              <a:t> </a:t>
            </a:r>
            <a:r>
              <a:rPr lang="en-US" sz="4000" dirty="0" smtClean="0">
                <a:latin typeface="Comic Sans MS" pitchFamily="66" charset="0"/>
              </a:rPr>
              <a:t>under teaching.  </a:t>
            </a:r>
          </a:p>
          <a:p>
            <a:pPr marL="806450" lvl="1" indent="-292100">
              <a:lnSpc>
                <a:spcPct val="80000"/>
              </a:lnSpc>
              <a:buClr>
                <a:schemeClr val="accent6">
                  <a:lumMod val="50000"/>
                </a:schemeClr>
              </a:buClr>
              <a:defRPr/>
            </a:pPr>
            <a:endParaRPr lang="en-US" sz="2600" dirty="0" smtClean="0">
              <a:latin typeface="Comic Sans MS" pitchFamily="66" charset="0"/>
            </a:endParaRPr>
          </a:p>
          <a:p>
            <a:pPr marL="806450" lvl="1" indent="-292100">
              <a:lnSpc>
                <a:spcPct val="80000"/>
              </a:lnSpc>
              <a:buClr>
                <a:schemeClr val="tx1"/>
              </a:buClr>
              <a:buFont typeface="Wingdings" pitchFamily="2" charset="2"/>
              <a:buNone/>
              <a:defRPr/>
            </a:pPr>
            <a:endParaRPr lang="en-US" sz="2500" b="1" dirty="0" smtClean="0">
              <a:latin typeface="Comic Sans MS" pitchFamily="66" charset="0"/>
            </a:endParaRPr>
          </a:p>
        </p:txBody>
      </p:sp>
      <p:sp>
        <p:nvSpPr>
          <p:cNvPr id="2" name="TextBox 1"/>
          <p:cNvSpPr txBox="1"/>
          <p:nvPr/>
        </p:nvSpPr>
        <p:spPr>
          <a:xfrm>
            <a:off x="685800" y="533400"/>
            <a:ext cx="5638800" cy="138499"/>
          </a:xfrm>
          <a:prstGeom prst="rect">
            <a:avLst/>
          </a:prstGeom>
          <a:noFill/>
        </p:spPr>
        <p:txBody>
          <a:bodyPr wrap="square" rtlCol="0">
            <a:spAutoFit/>
          </a:bodyPr>
          <a:lstStyle/>
          <a:p>
            <a:r>
              <a:rPr lang="en-US" b="1" dirty="0">
                <a:solidFill>
                  <a:srgbClr val="C00000"/>
                </a:solidFill>
                <a:latin typeface="Comic Sans MS" pitchFamily="66" charset="0"/>
              </a:rPr>
              <a:t>  </a:t>
            </a:r>
            <a:endParaRPr lang="en-US" dirty="0"/>
          </a:p>
        </p:txBody>
      </p:sp>
      <p:sp>
        <p:nvSpPr>
          <p:cNvPr id="5" name="Rectangle 2"/>
          <p:cNvSpPr>
            <a:spLocks noGrp="1" noChangeArrowheads="1"/>
          </p:cNvSpPr>
          <p:nvPr>
            <p:ph type="title"/>
          </p:nvPr>
        </p:nvSpPr>
        <p:spPr>
          <a:xfrm>
            <a:off x="381000" y="228600"/>
            <a:ext cx="8229600" cy="762000"/>
          </a:xfrm>
          <a:solidFill>
            <a:schemeClr val="accent6">
              <a:lumMod val="50000"/>
            </a:schemeClr>
          </a:solidFill>
          <a:ln w="57150">
            <a:solidFill>
              <a:schemeClr val="tx1"/>
            </a:solidFill>
          </a:ln>
          <a:effectLst/>
        </p:spPr>
        <p:txBody>
          <a:bodyPr/>
          <a:lstStyle/>
          <a:p>
            <a:pPr algn="ctr"/>
            <a:r>
              <a:rPr lang="en-US" sz="4800" b="1" dirty="0" smtClean="0">
                <a:solidFill>
                  <a:srgbClr val="FFFFFF"/>
                </a:solidFill>
                <a:latin typeface="Comic Sans MS" pitchFamily="66" charset="0"/>
              </a:rPr>
              <a:t>Class Website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81000" y="228600"/>
            <a:ext cx="8229600" cy="762000"/>
          </a:xfrm>
          <a:solidFill>
            <a:schemeClr val="accent6">
              <a:lumMod val="50000"/>
            </a:schemeClr>
          </a:solidFill>
          <a:ln w="57150">
            <a:solidFill>
              <a:schemeClr val="tx1"/>
            </a:solidFill>
          </a:ln>
          <a:effectLst/>
        </p:spPr>
        <p:txBody>
          <a:bodyPr/>
          <a:lstStyle/>
          <a:p>
            <a:pPr algn="ctr"/>
            <a:r>
              <a:rPr lang="en-US" sz="4800" b="1" dirty="0" smtClean="0">
                <a:solidFill>
                  <a:srgbClr val="FFFFFF"/>
                </a:solidFill>
                <a:latin typeface="Comic Sans MS" pitchFamily="66" charset="0"/>
              </a:rPr>
              <a:t>Grading</a:t>
            </a:r>
          </a:p>
        </p:txBody>
      </p:sp>
      <p:sp>
        <p:nvSpPr>
          <p:cNvPr id="8195" name="Rectangle 3"/>
          <p:cNvSpPr>
            <a:spLocks noGrp="1" noChangeArrowheads="1"/>
          </p:cNvSpPr>
          <p:nvPr>
            <p:ph type="body" idx="1"/>
          </p:nvPr>
        </p:nvSpPr>
        <p:spPr>
          <a:xfrm>
            <a:off x="1295400" y="838200"/>
            <a:ext cx="6629400" cy="5181600"/>
          </a:xfrm>
        </p:spPr>
        <p:txBody>
          <a:bodyPr/>
          <a:lstStyle/>
          <a:p>
            <a:pPr marL="806450" lvl="1" indent="-292100">
              <a:lnSpc>
                <a:spcPct val="80000"/>
              </a:lnSpc>
              <a:buClr>
                <a:schemeClr val="tx1"/>
              </a:buClr>
              <a:buFontTx/>
              <a:buNone/>
            </a:pPr>
            <a:endParaRPr lang="en-US" sz="2100" b="1" dirty="0" smtClean="0">
              <a:latin typeface="Comic Sans MS" pitchFamily="66" charset="0"/>
            </a:endParaRPr>
          </a:p>
          <a:p>
            <a:pPr marL="806450" lvl="1" indent="-292100">
              <a:lnSpc>
                <a:spcPct val="80000"/>
              </a:lnSpc>
              <a:buClr>
                <a:schemeClr val="tx1"/>
              </a:buClr>
              <a:buFontTx/>
              <a:buNone/>
            </a:pPr>
            <a:endParaRPr lang="en-US" sz="2500" b="1" dirty="0" smtClean="0">
              <a:latin typeface="Comic Sans MS" pitchFamily="66" charset="0"/>
            </a:endParaRPr>
          </a:p>
          <a:p>
            <a:pPr marL="806450" lvl="1" indent="-292100">
              <a:lnSpc>
                <a:spcPct val="80000"/>
              </a:lnSpc>
              <a:buClr>
                <a:schemeClr val="tx1"/>
              </a:buClr>
              <a:buFontTx/>
              <a:buNone/>
            </a:pPr>
            <a:r>
              <a:rPr lang="en-US" sz="2500" b="1" dirty="0" smtClean="0">
                <a:latin typeface="Comic Sans MS" pitchFamily="66" charset="0"/>
              </a:rPr>
              <a:t>			</a:t>
            </a:r>
            <a:r>
              <a:rPr lang="en-US" b="1" dirty="0" smtClean="0">
                <a:latin typeface="Comic Sans MS" pitchFamily="66" charset="0"/>
              </a:rPr>
              <a:t>H+ 	 96 -100	</a:t>
            </a:r>
          </a:p>
          <a:p>
            <a:pPr marL="806450" lvl="1" indent="-292100">
              <a:lnSpc>
                <a:spcPct val="80000"/>
              </a:lnSpc>
              <a:buClr>
                <a:schemeClr val="tx1"/>
              </a:buClr>
              <a:buFontTx/>
              <a:buNone/>
            </a:pPr>
            <a:r>
              <a:rPr lang="en-US" b="1" dirty="0" smtClean="0">
                <a:latin typeface="Comic Sans MS" pitchFamily="66" charset="0"/>
              </a:rPr>
              <a:t>			H	 91 - 95</a:t>
            </a:r>
          </a:p>
          <a:p>
            <a:pPr marL="806450" lvl="1" indent="-292100">
              <a:lnSpc>
                <a:spcPct val="80000"/>
              </a:lnSpc>
              <a:buClr>
                <a:schemeClr val="tx1"/>
              </a:buClr>
              <a:buFontTx/>
              <a:buNone/>
            </a:pPr>
            <a:r>
              <a:rPr lang="en-US" b="1" dirty="0" smtClean="0">
                <a:latin typeface="Comic Sans MS" pitchFamily="66" charset="0"/>
              </a:rPr>
              <a:t>			H-	 86 - 90</a:t>
            </a:r>
          </a:p>
          <a:p>
            <a:pPr marL="806450" lvl="1" indent="-292100">
              <a:lnSpc>
                <a:spcPct val="80000"/>
              </a:lnSpc>
              <a:buClr>
                <a:schemeClr val="tx1"/>
              </a:buClr>
              <a:buFontTx/>
              <a:buNone/>
            </a:pPr>
            <a:r>
              <a:rPr lang="en-US" b="1" dirty="0" smtClean="0">
                <a:latin typeface="Comic Sans MS" pitchFamily="66" charset="0"/>
              </a:rPr>
              <a:t>			P+	 81 - 85</a:t>
            </a:r>
          </a:p>
          <a:p>
            <a:pPr marL="806450" lvl="1" indent="-292100">
              <a:lnSpc>
                <a:spcPct val="80000"/>
              </a:lnSpc>
              <a:buClr>
                <a:schemeClr val="tx1"/>
              </a:buClr>
              <a:buFontTx/>
              <a:buNone/>
            </a:pPr>
            <a:r>
              <a:rPr lang="en-US" b="1" dirty="0" smtClean="0">
                <a:latin typeface="Comic Sans MS" pitchFamily="66" charset="0"/>
              </a:rPr>
              <a:t>			P 	 76 - 80</a:t>
            </a:r>
          </a:p>
          <a:p>
            <a:pPr marL="806450" lvl="1" indent="-292100">
              <a:lnSpc>
                <a:spcPct val="80000"/>
              </a:lnSpc>
              <a:buClr>
                <a:schemeClr val="tx1"/>
              </a:buClr>
              <a:buFontTx/>
              <a:buNone/>
            </a:pPr>
            <a:r>
              <a:rPr lang="en-US" b="1" dirty="0" smtClean="0">
                <a:latin typeface="Comic Sans MS" pitchFamily="66" charset="0"/>
              </a:rPr>
              <a:t>			P- 	 70 - 75</a:t>
            </a:r>
          </a:p>
          <a:p>
            <a:pPr marL="806450" lvl="1" indent="-292100">
              <a:lnSpc>
                <a:spcPct val="80000"/>
              </a:lnSpc>
              <a:buClr>
                <a:schemeClr val="tx1"/>
              </a:buClr>
              <a:buFontTx/>
              <a:buNone/>
            </a:pPr>
            <a:r>
              <a:rPr lang="en-US" b="1" dirty="0" smtClean="0">
                <a:latin typeface="Comic Sans MS" pitchFamily="66" charset="0"/>
              </a:rPr>
              <a:t>			L 	 60 - 69</a:t>
            </a:r>
          </a:p>
          <a:p>
            <a:pPr marL="806450" lvl="1" indent="-292100">
              <a:lnSpc>
                <a:spcPct val="80000"/>
              </a:lnSpc>
              <a:buClr>
                <a:schemeClr val="tx1"/>
              </a:buClr>
              <a:buFontTx/>
              <a:buNone/>
            </a:pPr>
            <a:r>
              <a:rPr lang="en-US" b="1" dirty="0" smtClean="0">
                <a:latin typeface="Comic Sans MS" pitchFamily="66" charset="0"/>
              </a:rPr>
              <a:t>			F	  &lt; 	 59</a:t>
            </a:r>
          </a:p>
          <a:p>
            <a:pPr marL="806450" lvl="1" indent="-292100">
              <a:lnSpc>
                <a:spcPct val="80000"/>
              </a:lnSpc>
              <a:buClr>
                <a:schemeClr val="tx1"/>
              </a:buClr>
              <a:buFontTx/>
              <a:buNone/>
            </a:pPr>
            <a:endParaRPr lang="en-US" b="1" dirty="0" smtClean="0">
              <a:latin typeface="Comic Sans MS" pitchFamily="66" charset="0"/>
            </a:endParaRPr>
          </a:p>
          <a:p>
            <a:pPr marL="806450" lvl="1" indent="-292100" algn="ctr">
              <a:lnSpc>
                <a:spcPct val="80000"/>
              </a:lnSpc>
              <a:buClr>
                <a:schemeClr val="tx1"/>
              </a:buClr>
              <a:buFontTx/>
              <a:buNone/>
            </a:pPr>
            <a:r>
              <a:rPr lang="en-US" b="1" dirty="0" smtClean="0">
                <a:latin typeface="Comic Sans MS" pitchFamily="66" charset="0"/>
              </a:rPr>
              <a:t>Pluses and minuses only apply to</a:t>
            </a:r>
          </a:p>
          <a:p>
            <a:pPr marL="806450" lvl="1" indent="-292100" algn="ctr">
              <a:lnSpc>
                <a:spcPct val="80000"/>
              </a:lnSpc>
              <a:buClr>
                <a:schemeClr val="tx1"/>
              </a:buClr>
              <a:buFontTx/>
              <a:buNone/>
            </a:pPr>
            <a:r>
              <a:rPr lang="en-US" b="1" dirty="0" smtClean="0">
                <a:latin typeface="Comic Sans MS" pitchFamily="66" charset="0"/>
              </a:rPr>
              <a:t>Computer Science Students!</a:t>
            </a:r>
          </a:p>
          <a:p>
            <a:pPr marL="806450" lvl="1" indent="-292100">
              <a:lnSpc>
                <a:spcPct val="80000"/>
              </a:lnSpc>
              <a:buClr>
                <a:schemeClr val="tx1"/>
              </a:buClr>
              <a:buFontTx/>
              <a:buNone/>
            </a:pPr>
            <a:r>
              <a:rPr lang="en-US" b="1" dirty="0" smtClean="0">
                <a:latin typeface="Comic Sans MS" pitchFamily="66" charset="0"/>
              </a:rPr>
              <a:t>		</a:t>
            </a:r>
          </a:p>
          <a:p>
            <a:pPr marL="806450" lvl="1" indent="-292100">
              <a:lnSpc>
                <a:spcPct val="80000"/>
              </a:lnSpc>
              <a:buClr>
                <a:schemeClr val="tx1"/>
              </a:buClr>
              <a:buFont typeface="Wingdings" pitchFamily="2" charset="2"/>
              <a:buNone/>
            </a:pPr>
            <a:endParaRPr lang="en-US" sz="2000" b="1"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195">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19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8077200" cy="838200"/>
          </a:xfrm>
          <a:solidFill>
            <a:schemeClr val="accent6">
              <a:lumMod val="50000"/>
            </a:schemeClr>
          </a:solidFill>
          <a:ln w="57150">
            <a:solidFill>
              <a:schemeClr val="tx1"/>
            </a:solidFill>
          </a:ln>
          <a:effectLst/>
        </p:spPr>
        <p:txBody>
          <a:bodyPr/>
          <a:lstStyle/>
          <a:p>
            <a:r>
              <a:rPr lang="en-US" b="1" dirty="0" smtClean="0">
                <a:solidFill>
                  <a:srgbClr val="C00000"/>
                </a:solidFill>
                <a:latin typeface="Comic Sans MS" pitchFamily="66" charset="0"/>
              </a:rPr>
              <a:t>  </a:t>
            </a:r>
            <a:r>
              <a:rPr lang="en-US" sz="4800" dirty="0" smtClean="0">
                <a:solidFill>
                  <a:srgbClr val="FFFFFF"/>
                </a:solidFill>
                <a:latin typeface="Comic Sans MS" pitchFamily="66" charset="0"/>
              </a:rPr>
              <a:t>What I Expect From </a:t>
            </a:r>
            <a:r>
              <a:rPr lang="en-US" sz="4800" dirty="0">
                <a:solidFill>
                  <a:srgbClr val="FFFFFF"/>
                </a:solidFill>
                <a:latin typeface="Comic Sans MS" pitchFamily="66" charset="0"/>
              </a:rPr>
              <a:t>Y</a:t>
            </a:r>
            <a:r>
              <a:rPr lang="en-US" sz="4800" dirty="0" smtClean="0">
                <a:solidFill>
                  <a:srgbClr val="FFFFFF"/>
                </a:solidFill>
                <a:latin typeface="Comic Sans MS" pitchFamily="66" charset="0"/>
              </a:rPr>
              <a:t>ou</a:t>
            </a:r>
            <a:endParaRPr lang="en-US" sz="4800" b="1"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0" y="914400"/>
            <a:ext cx="9144000" cy="6172200"/>
          </a:xfrm>
        </p:spPr>
        <p:txBody>
          <a:bodyPr/>
          <a:lstStyle/>
          <a:p>
            <a:pPr marL="406400" indent="-292100">
              <a:lnSpc>
                <a:spcPct val="80000"/>
              </a:lnSpc>
              <a:buClr>
                <a:schemeClr val="accent6">
                  <a:lumMod val="50000"/>
                </a:schemeClr>
              </a:buClr>
              <a:buFont typeface="Wingdings" pitchFamily="2" charset="2"/>
              <a:buNone/>
              <a:defRPr/>
            </a:pPr>
            <a:endParaRPr lang="en-US" sz="2800" dirty="0" smtClean="0">
              <a:latin typeface="Comic Sans MS" pitchFamily="66" charset="0"/>
            </a:endParaRPr>
          </a:p>
          <a:p>
            <a:pPr marL="406400" indent="-292100">
              <a:lnSpc>
                <a:spcPct val="80000"/>
              </a:lnSpc>
              <a:buClr>
                <a:schemeClr val="accent6">
                  <a:lumMod val="50000"/>
                </a:schemeClr>
              </a:buClr>
              <a:buFont typeface="Wingdings" pitchFamily="2" charset="2"/>
              <a:buNone/>
              <a:defRPr/>
            </a:pPr>
            <a:endParaRPr lang="en-US" sz="1200" dirty="0" smtClean="0">
              <a:latin typeface="Comic Sans MS" pitchFamily="66" charset="0"/>
            </a:endParaRPr>
          </a:p>
          <a:p>
            <a:pPr marL="457200" lvl="1" indent="-457200">
              <a:lnSpc>
                <a:spcPct val="80000"/>
              </a:lnSpc>
              <a:buClrTx/>
              <a:buFont typeface="Wingdings" pitchFamily="2" charset="2"/>
              <a:buChar char="ü"/>
              <a:tabLst>
                <a:tab pos="457200" algn="l"/>
              </a:tabLst>
              <a:defRPr/>
            </a:pPr>
            <a:r>
              <a:rPr lang="en-US" dirty="0">
                <a:latin typeface="Comic Sans MS" pitchFamily="66" charset="0"/>
              </a:rPr>
              <a:t>Come to class!  That’s where the learning occurs</a:t>
            </a:r>
            <a:r>
              <a:rPr lang="en-US" dirty="0" smtClean="0">
                <a:latin typeface="Comic Sans MS" pitchFamily="66" charset="0"/>
              </a:rPr>
              <a:t>!</a:t>
            </a:r>
          </a:p>
          <a:p>
            <a:pPr marL="0" lvl="1" indent="0">
              <a:lnSpc>
                <a:spcPct val="80000"/>
              </a:lnSpc>
              <a:buClrTx/>
              <a:buNone/>
              <a:tabLst>
                <a:tab pos="457200" algn="l"/>
              </a:tabLst>
              <a:defRPr/>
            </a:pPr>
            <a:endParaRPr lang="en-US" sz="800" dirty="0">
              <a:latin typeface="Comic Sans MS" pitchFamily="66" charset="0"/>
            </a:endParaRPr>
          </a:p>
          <a:p>
            <a:pPr marL="520700" lvl="1" indent="-520700">
              <a:lnSpc>
                <a:spcPct val="80000"/>
              </a:lnSpc>
              <a:buClrTx/>
              <a:buFont typeface="Wingdings" pitchFamily="2" charset="2"/>
              <a:buChar char="ü"/>
              <a:tabLst>
                <a:tab pos="457200" algn="l"/>
              </a:tabLst>
              <a:defRPr/>
            </a:pPr>
            <a:r>
              <a:rPr lang="en-US" dirty="0">
                <a:latin typeface="Comic Sans MS" pitchFamily="66" charset="0"/>
              </a:rPr>
              <a:t>Read all assignments and come prepared to </a:t>
            </a:r>
            <a:r>
              <a:rPr lang="en-US" dirty="0" smtClean="0">
                <a:latin typeface="Comic Sans MS" pitchFamily="66" charset="0"/>
              </a:rPr>
              <a:t>discuss.</a:t>
            </a:r>
          </a:p>
          <a:p>
            <a:pPr marL="0" lvl="1" indent="0">
              <a:lnSpc>
                <a:spcPct val="80000"/>
              </a:lnSpc>
              <a:buClrTx/>
              <a:buNone/>
              <a:tabLst>
                <a:tab pos="457200" algn="l"/>
              </a:tabLst>
              <a:defRPr/>
            </a:pPr>
            <a:r>
              <a:rPr lang="en-US" sz="800" dirty="0" smtClean="0">
                <a:latin typeface="Comic Sans MS" pitchFamily="66" charset="0"/>
              </a:rPr>
              <a:t> </a:t>
            </a:r>
            <a:endParaRPr lang="en-US" sz="800" dirty="0">
              <a:latin typeface="Comic Sans MS" pitchFamily="66" charset="0"/>
            </a:endParaRPr>
          </a:p>
          <a:p>
            <a:pPr marL="520700" lvl="1" indent="-520700">
              <a:lnSpc>
                <a:spcPct val="80000"/>
              </a:lnSpc>
              <a:buClrTx/>
              <a:buFont typeface="Wingdings" pitchFamily="2" charset="2"/>
              <a:buChar char="ü"/>
              <a:tabLst>
                <a:tab pos="457200" algn="l"/>
              </a:tabLst>
              <a:defRPr/>
            </a:pPr>
            <a:r>
              <a:rPr lang="en-US" dirty="0">
                <a:latin typeface="Comic Sans MS" pitchFamily="66" charset="0"/>
              </a:rPr>
              <a:t>If I use examples, terms or jargon that you don’t understand, stop me and ask for clarification.</a:t>
            </a:r>
          </a:p>
          <a:p>
            <a:pPr marL="520700" lvl="1" indent="-520700" algn="ctr">
              <a:lnSpc>
                <a:spcPct val="80000"/>
              </a:lnSpc>
              <a:buClr>
                <a:srgbClr val="C00000"/>
              </a:buClr>
              <a:buFontTx/>
              <a:buNone/>
              <a:tabLst>
                <a:tab pos="457200" algn="l"/>
              </a:tabLst>
              <a:defRPr/>
            </a:pPr>
            <a:endParaRPr lang="en-US" sz="2000" b="1" i="1" dirty="0">
              <a:solidFill>
                <a:schemeClr val="accent2">
                  <a:lumMod val="50000"/>
                </a:schemeClr>
              </a:solidFill>
              <a:latin typeface="Comic Sans MS" pitchFamily="66" charset="0"/>
            </a:endParaRPr>
          </a:p>
          <a:p>
            <a:pPr marL="520700" lvl="1" indent="-520700" algn="ctr">
              <a:lnSpc>
                <a:spcPct val="80000"/>
              </a:lnSpc>
              <a:buClr>
                <a:srgbClr val="C00000"/>
              </a:buClr>
              <a:buFontTx/>
              <a:buNone/>
              <a:tabLst>
                <a:tab pos="457200" algn="l"/>
              </a:tabLst>
              <a:defRPr/>
            </a:pPr>
            <a:endParaRPr lang="en-US" dirty="0" smtClean="0">
              <a:latin typeface="Comic Sans MS" pitchFamily="66" charset="0"/>
            </a:endParaRPr>
          </a:p>
          <a:p>
            <a:pPr marL="520700" lvl="1" indent="-520700" algn="ctr">
              <a:lnSpc>
                <a:spcPct val="80000"/>
              </a:lnSpc>
              <a:buClr>
                <a:srgbClr val="C00000"/>
              </a:buClr>
              <a:buFontTx/>
              <a:buNone/>
              <a:tabLst>
                <a:tab pos="457200" algn="l"/>
              </a:tabLst>
              <a:defRPr/>
            </a:pPr>
            <a:endParaRPr lang="en-US" dirty="0">
              <a:latin typeface="Comic Sans MS" pitchFamily="66" charset="0"/>
            </a:endParaRPr>
          </a:p>
          <a:p>
            <a:pPr marL="520700" lvl="1" indent="-520700" algn="ctr">
              <a:lnSpc>
                <a:spcPct val="80000"/>
              </a:lnSpc>
              <a:buClr>
                <a:srgbClr val="C00000"/>
              </a:buClr>
              <a:buFontTx/>
              <a:buNone/>
              <a:tabLst>
                <a:tab pos="457200" algn="l"/>
              </a:tabLst>
              <a:defRPr/>
            </a:pPr>
            <a:endParaRPr lang="en-US" dirty="0" smtClean="0">
              <a:latin typeface="Comic Sans MS" pitchFamily="66" charset="0"/>
            </a:endParaRPr>
          </a:p>
          <a:p>
            <a:pPr marL="520700" lvl="1" indent="-520700" algn="ctr">
              <a:lnSpc>
                <a:spcPct val="80000"/>
              </a:lnSpc>
              <a:buClr>
                <a:srgbClr val="C00000"/>
              </a:buClr>
              <a:buFontTx/>
              <a:buNone/>
              <a:tabLst>
                <a:tab pos="457200" algn="l"/>
              </a:tabLst>
              <a:defRPr/>
            </a:pPr>
            <a:endParaRPr lang="en-US" sz="1600" dirty="0" smtClean="0">
              <a:latin typeface="Comic Sans MS" pitchFamily="66" charset="0"/>
            </a:endParaRPr>
          </a:p>
          <a:p>
            <a:pPr marL="520700" lvl="1" indent="-520700" algn="ctr">
              <a:lnSpc>
                <a:spcPct val="80000"/>
              </a:lnSpc>
              <a:buClr>
                <a:srgbClr val="C00000"/>
              </a:buClr>
              <a:buFontTx/>
              <a:buNone/>
              <a:tabLst>
                <a:tab pos="457200" algn="l"/>
              </a:tabLst>
              <a:defRPr/>
            </a:pPr>
            <a:r>
              <a:rPr lang="en-US" dirty="0" smtClean="0">
                <a:latin typeface="Comic Sans MS" pitchFamily="66" charset="0"/>
              </a:rPr>
              <a:t>Inspired </a:t>
            </a:r>
            <a:r>
              <a:rPr lang="en-US" dirty="0">
                <a:latin typeface="Comic Sans MS" pitchFamily="66" charset="0"/>
              </a:rPr>
              <a:t>comment from my Drill Sergeant in </a:t>
            </a:r>
            <a:r>
              <a:rPr lang="en-US" dirty="0" smtClean="0">
                <a:latin typeface="Comic Sans MS" pitchFamily="66" charset="0"/>
              </a:rPr>
              <a:t>U.S. Army Basic Training at Ft. Knox, Kentucky!</a:t>
            </a:r>
            <a:endParaRPr lang="en-US" dirty="0">
              <a:latin typeface="Comic Sans MS" pitchFamily="66" charset="0"/>
            </a:endParaRPr>
          </a:p>
          <a:p>
            <a:pPr marL="520700" lvl="1" indent="-520700" algn="ctr">
              <a:lnSpc>
                <a:spcPct val="80000"/>
              </a:lnSpc>
              <a:buClr>
                <a:srgbClr val="C00000"/>
              </a:buClr>
              <a:buFontTx/>
              <a:buNone/>
              <a:tabLst>
                <a:tab pos="457200" algn="l"/>
              </a:tabLst>
              <a:defRPr/>
            </a:pPr>
            <a:endParaRPr lang="en-US" dirty="0">
              <a:latin typeface="Comic Sans MS" pitchFamily="66" charset="0"/>
            </a:endParaRPr>
          </a:p>
          <a:p>
            <a:pPr marL="0" lvl="1" indent="0">
              <a:lnSpc>
                <a:spcPct val="80000"/>
              </a:lnSpc>
              <a:buClr>
                <a:srgbClr val="C00000"/>
              </a:buClr>
              <a:buNone/>
              <a:tabLst>
                <a:tab pos="457200" algn="l"/>
              </a:tabLst>
              <a:defRPr/>
            </a:pPr>
            <a:r>
              <a:rPr lang="en-US" b="1" dirty="0" smtClean="0">
                <a:latin typeface="Comic Sans MS" pitchFamily="66" charset="0"/>
              </a:rPr>
              <a:t> </a:t>
            </a:r>
            <a:endParaRPr lang="en-US" b="1" dirty="0">
              <a:latin typeface="Comic Sans MS" pitchFamily="66" charset="0"/>
            </a:endParaRPr>
          </a:p>
        </p:txBody>
      </p:sp>
      <p:sp>
        <p:nvSpPr>
          <p:cNvPr id="11268" name="Rectangle 4"/>
          <p:cNvSpPr>
            <a:spLocks noChangeArrowheads="1"/>
          </p:cNvSpPr>
          <p:nvPr/>
        </p:nvSpPr>
        <p:spPr bwMode="auto">
          <a:xfrm>
            <a:off x="0" y="169863"/>
            <a:ext cx="184150" cy="138112"/>
          </a:xfrm>
          <a:prstGeom prst="rect">
            <a:avLst/>
          </a:prstGeom>
          <a:noFill/>
          <a:ln w="12700">
            <a:noFill/>
            <a:miter lim="800000"/>
            <a:headEnd/>
            <a:tailEnd/>
          </a:ln>
        </p:spPr>
        <p:txBody>
          <a:bodyPr anchor="ctr">
            <a:spAutoFit/>
          </a:bodyPr>
          <a:lstStyle/>
          <a:p>
            <a:pPr>
              <a:tabLst>
                <a:tab pos="685800" algn="l"/>
              </a:tabLst>
            </a:pPr>
            <a:endParaRPr lang="en-US" dirty="0">
              <a:latin typeface="Comic Sans MS" pitchFamily="66" charset="0"/>
            </a:endParaRPr>
          </a:p>
        </p:txBody>
      </p:sp>
      <p:sp>
        <p:nvSpPr>
          <p:cNvPr id="2" name="Oval 1"/>
          <p:cNvSpPr/>
          <p:nvPr/>
        </p:nvSpPr>
        <p:spPr bwMode="auto">
          <a:xfrm>
            <a:off x="260350" y="3886200"/>
            <a:ext cx="8502650" cy="1562100"/>
          </a:xfrm>
          <a:prstGeom prst="ellipse">
            <a:avLst/>
          </a:prstGeom>
          <a:solidFill>
            <a:srgbClr val="DDBB5D"/>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520700" lvl="1" indent="-520700">
              <a:lnSpc>
                <a:spcPct val="80000"/>
              </a:lnSpc>
              <a:buClr>
                <a:srgbClr val="C00000"/>
              </a:buClr>
              <a:buNone/>
              <a:tabLst>
                <a:tab pos="457200" algn="l"/>
              </a:tabLst>
              <a:defRPr/>
            </a:pPr>
            <a:endParaRPr lang="en-US" dirty="0">
              <a:latin typeface="Comic Sans MS" pitchFamily="66" charset="0"/>
            </a:endParaRPr>
          </a:p>
          <a:p>
            <a:pPr marL="520700" lvl="1" indent="-520700" algn="ctr">
              <a:lnSpc>
                <a:spcPct val="80000"/>
              </a:lnSpc>
              <a:buClr>
                <a:srgbClr val="C00000"/>
              </a:buClr>
              <a:buFontTx/>
              <a:buNone/>
              <a:tabLst>
                <a:tab pos="457200" algn="l"/>
              </a:tabLst>
              <a:defRPr/>
            </a:pPr>
            <a:r>
              <a:rPr lang="en-US" b="1" i="1" dirty="0">
                <a:solidFill>
                  <a:schemeClr val="accent2">
                    <a:lumMod val="50000"/>
                  </a:schemeClr>
                </a:solidFill>
                <a:latin typeface="Comic Sans MS" pitchFamily="66" charset="0"/>
              </a:rPr>
              <a:t>	</a:t>
            </a:r>
            <a:r>
              <a:rPr lang="en-US" dirty="0" smtClean="0">
                <a:solidFill>
                  <a:srgbClr val="FFFF00"/>
                </a:solidFill>
                <a:latin typeface="Comic Sans MS" pitchFamily="66" charset="0"/>
              </a:rPr>
              <a:t>“</a:t>
            </a:r>
            <a:r>
              <a:rPr lang="en-US" sz="3200" dirty="0" smtClean="0">
                <a:latin typeface="Comic Sans MS" pitchFamily="66" charset="0"/>
              </a:rPr>
              <a:t>The </a:t>
            </a:r>
            <a:r>
              <a:rPr lang="en-US" sz="3200" dirty="0">
                <a:latin typeface="Comic Sans MS" pitchFamily="66" charset="0"/>
              </a:rPr>
              <a:t>only dumb question is the one </a:t>
            </a:r>
          </a:p>
          <a:p>
            <a:pPr marL="520700" lvl="1" indent="-520700" algn="ctr">
              <a:lnSpc>
                <a:spcPct val="80000"/>
              </a:lnSpc>
              <a:buClr>
                <a:srgbClr val="C00000"/>
              </a:buClr>
              <a:buFontTx/>
              <a:buNone/>
              <a:tabLst>
                <a:tab pos="457200" algn="l"/>
              </a:tabLst>
              <a:defRPr/>
            </a:pPr>
            <a:r>
              <a:rPr lang="en-US" sz="3200" dirty="0">
                <a:latin typeface="Comic Sans MS" pitchFamily="66" charset="0"/>
              </a:rPr>
              <a:t>that isn’t asked</a:t>
            </a:r>
            <a:r>
              <a:rPr lang="en-US" sz="3200" dirty="0" smtClean="0">
                <a:latin typeface="Comic Sans MS" pitchFamily="66" charset="0"/>
              </a:rPr>
              <a:t>!  </a:t>
            </a:r>
            <a:endParaRPr lang="en-US" sz="3200" dirty="0">
              <a:latin typeface="Comic Sans MS" pitchFamily="66"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p:txBody>
      </p:sp>
    </p:spTree>
    <p:extLst>
      <p:ext uri="{BB962C8B-B14F-4D97-AF65-F5344CB8AC3E}">
        <p14:creationId xmlns:p14="http://schemas.microsoft.com/office/powerpoint/2010/main" val="164644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19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228600"/>
            <a:ext cx="8077200" cy="838200"/>
          </a:xfrm>
          <a:solidFill>
            <a:schemeClr val="accent6">
              <a:lumMod val="50000"/>
            </a:schemeClr>
          </a:solidFill>
          <a:ln w="57150">
            <a:solidFill>
              <a:schemeClr val="tx1"/>
            </a:solidFill>
          </a:ln>
          <a:effectLst/>
        </p:spPr>
        <p:txBody>
          <a:bodyPr/>
          <a:lstStyle/>
          <a:p>
            <a:r>
              <a:rPr lang="en-US" b="1" dirty="0" smtClean="0">
                <a:solidFill>
                  <a:srgbClr val="C00000"/>
                </a:solidFill>
                <a:latin typeface="Comic Sans MS" pitchFamily="66" charset="0"/>
              </a:rPr>
              <a:t>  </a:t>
            </a:r>
            <a:r>
              <a:rPr lang="en-US" sz="4800" dirty="0" smtClean="0">
                <a:solidFill>
                  <a:srgbClr val="FFFFFF"/>
                </a:solidFill>
                <a:latin typeface="Comic Sans MS" pitchFamily="66" charset="0"/>
              </a:rPr>
              <a:t>What I Expect From </a:t>
            </a:r>
            <a:r>
              <a:rPr lang="en-US" sz="4800" dirty="0">
                <a:solidFill>
                  <a:srgbClr val="FFFFFF"/>
                </a:solidFill>
                <a:latin typeface="Comic Sans MS" pitchFamily="66" charset="0"/>
              </a:rPr>
              <a:t>Y</a:t>
            </a:r>
            <a:r>
              <a:rPr lang="en-US" sz="4800" dirty="0" smtClean="0">
                <a:solidFill>
                  <a:srgbClr val="FFFFFF"/>
                </a:solidFill>
                <a:latin typeface="Comic Sans MS" pitchFamily="66" charset="0"/>
              </a:rPr>
              <a:t>ou</a:t>
            </a:r>
            <a:endParaRPr lang="en-US" sz="4800" b="1" dirty="0" smtClean="0">
              <a:solidFill>
                <a:srgbClr val="FFFFFF"/>
              </a:solidFill>
              <a:latin typeface="Comic Sans MS" pitchFamily="66" charset="0"/>
            </a:endParaRPr>
          </a:p>
        </p:txBody>
      </p:sp>
      <p:sp>
        <p:nvSpPr>
          <p:cNvPr id="8195" name="Rectangle 3"/>
          <p:cNvSpPr>
            <a:spLocks noGrp="1" noChangeArrowheads="1"/>
          </p:cNvSpPr>
          <p:nvPr>
            <p:ph type="body" idx="1"/>
          </p:nvPr>
        </p:nvSpPr>
        <p:spPr>
          <a:xfrm>
            <a:off x="0" y="1143000"/>
            <a:ext cx="9144000" cy="6172200"/>
          </a:xfrm>
        </p:spPr>
        <p:txBody>
          <a:bodyPr/>
          <a:lstStyle/>
          <a:p>
            <a:pPr marL="406400" indent="-292100">
              <a:lnSpc>
                <a:spcPct val="80000"/>
              </a:lnSpc>
              <a:buClr>
                <a:schemeClr val="accent6">
                  <a:lumMod val="50000"/>
                </a:schemeClr>
              </a:buClr>
              <a:buFont typeface="Wingdings" pitchFamily="2" charset="2"/>
              <a:buNone/>
              <a:defRPr/>
            </a:pPr>
            <a:endParaRPr lang="en-US" sz="1200" dirty="0" smtClean="0">
              <a:latin typeface="Comic Sans MS" pitchFamily="66" charset="0"/>
            </a:endParaRPr>
          </a:p>
          <a:p>
            <a:pPr marL="520700" lvl="1" indent="-520700" algn="ctr">
              <a:lnSpc>
                <a:spcPct val="80000"/>
              </a:lnSpc>
              <a:buClr>
                <a:srgbClr val="C00000"/>
              </a:buClr>
              <a:buFontTx/>
              <a:buNone/>
              <a:tabLst>
                <a:tab pos="457200" algn="l"/>
              </a:tabLst>
              <a:defRPr/>
            </a:pPr>
            <a:endParaRPr lang="en-US" sz="1050" dirty="0">
              <a:latin typeface="Comic Sans MS" pitchFamily="66" charset="0"/>
            </a:endParaRPr>
          </a:p>
          <a:p>
            <a:pPr marL="520700" lvl="1" indent="-520700">
              <a:lnSpc>
                <a:spcPct val="80000"/>
              </a:lnSpc>
              <a:buClrTx/>
              <a:buFont typeface="Wingdings" pitchFamily="2" charset="2"/>
              <a:buChar char="ü"/>
              <a:tabLst>
                <a:tab pos="457200" algn="l"/>
              </a:tabLst>
              <a:defRPr/>
            </a:pPr>
            <a:r>
              <a:rPr lang="en-US" dirty="0">
                <a:latin typeface="Comic Sans MS" pitchFamily="66" charset="0"/>
              </a:rPr>
              <a:t>Share examples from your experience – we have faculty, staff, post-docs and graduate students (Masters and PhD level) from </a:t>
            </a:r>
            <a:r>
              <a:rPr lang="en-US" u="sng" dirty="0" smtClean="0">
                <a:latin typeface="Comic Sans MS" pitchFamily="66" charset="0"/>
              </a:rPr>
              <a:t>a variety of departments and disciplines</a:t>
            </a:r>
            <a:r>
              <a:rPr lang="en-US" dirty="0" smtClean="0">
                <a:latin typeface="Comic Sans MS" pitchFamily="66" charset="0"/>
              </a:rPr>
              <a:t> </a:t>
            </a:r>
            <a:r>
              <a:rPr lang="en-US" dirty="0">
                <a:latin typeface="Comic Sans MS" pitchFamily="66" charset="0"/>
              </a:rPr>
              <a:t>represented </a:t>
            </a:r>
            <a:r>
              <a:rPr lang="en-US" dirty="0" smtClean="0">
                <a:latin typeface="Comic Sans MS" pitchFamily="66" charset="0"/>
              </a:rPr>
              <a:t>in class. </a:t>
            </a:r>
          </a:p>
          <a:p>
            <a:pPr marL="0" lvl="1" indent="0">
              <a:lnSpc>
                <a:spcPct val="80000"/>
              </a:lnSpc>
              <a:buClrTx/>
              <a:buNone/>
              <a:tabLst>
                <a:tab pos="457200" algn="l"/>
              </a:tabLst>
              <a:defRPr/>
            </a:pPr>
            <a:endParaRPr lang="en-US" sz="1400" dirty="0" smtClean="0">
              <a:latin typeface="Comic Sans MS" pitchFamily="66" charset="0"/>
            </a:endParaRPr>
          </a:p>
          <a:p>
            <a:pPr marL="0" lvl="1" indent="0">
              <a:lnSpc>
                <a:spcPct val="80000"/>
              </a:lnSpc>
              <a:buClrTx/>
              <a:buNone/>
              <a:tabLst>
                <a:tab pos="457200" algn="l"/>
              </a:tabLst>
              <a:defRPr/>
            </a:pPr>
            <a:r>
              <a:rPr lang="en-US" b="1" dirty="0">
                <a:solidFill>
                  <a:schemeClr val="accent2">
                    <a:lumMod val="50000"/>
                  </a:schemeClr>
                </a:solidFill>
                <a:latin typeface="Comic Sans MS" pitchFamily="66" charset="0"/>
              </a:rPr>
              <a:t>	</a:t>
            </a:r>
            <a:r>
              <a:rPr lang="en-US" b="1" dirty="0" smtClean="0">
                <a:solidFill>
                  <a:schemeClr val="accent2">
                    <a:lumMod val="50000"/>
                  </a:schemeClr>
                </a:solidFill>
                <a:latin typeface="Comic Sans MS" pitchFamily="66" charset="0"/>
              </a:rPr>
              <a:t>		</a:t>
            </a:r>
            <a:r>
              <a:rPr lang="en-US" b="1" dirty="0" smtClean="0">
                <a:solidFill>
                  <a:schemeClr val="accent6">
                    <a:lumMod val="50000"/>
                  </a:schemeClr>
                </a:solidFill>
                <a:latin typeface="Comic Sans MS" pitchFamily="66" charset="0"/>
              </a:rPr>
              <a:t>What </a:t>
            </a:r>
            <a:r>
              <a:rPr lang="en-US" b="1" dirty="0">
                <a:solidFill>
                  <a:schemeClr val="accent6">
                    <a:lumMod val="50000"/>
                  </a:schemeClr>
                </a:solidFill>
                <a:latin typeface="Comic Sans MS" pitchFamily="66" charset="0"/>
              </a:rPr>
              <a:t>a wealth of experience</a:t>
            </a:r>
            <a:r>
              <a:rPr lang="en-US" b="1" dirty="0" smtClean="0">
                <a:solidFill>
                  <a:schemeClr val="accent6">
                    <a:lumMod val="50000"/>
                  </a:schemeClr>
                </a:solidFill>
                <a:latin typeface="Comic Sans MS" pitchFamily="66" charset="0"/>
              </a:rPr>
              <a:t>!</a:t>
            </a:r>
          </a:p>
          <a:p>
            <a:pPr marL="0" lvl="1" indent="0">
              <a:lnSpc>
                <a:spcPct val="80000"/>
              </a:lnSpc>
              <a:buClrTx/>
              <a:buNone/>
              <a:tabLst>
                <a:tab pos="457200" algn="l"/>
              </a:tabLst>
              <a:defRPr/>
            </a:pPr>
            <a:endParaRPr lang="en-US" sz="800" b="1" dirty="0">
              <a:solidFill>
                <a:schemeClr val="accent2">
                  <a:lumMod val="50000"/>
                </a:schemeClr>
              </a:solidFill>
              <a:latin typeface="Comic Sans MS" pitchFamily="66" charset="0"/>
            </a:endParaRPr>
          </a:p>
          <a:p>
            <a:pPr marL="520700" lvl="1" indent="-520700">
              <a:lnSpc>
                <a:spcPct val="80000"/>
              </a:lnSpc>
              <a:buClrTx/>
              <a:buFont typeface="Wingdings" pitchFamily="2" charset="2"/>
              <a:buChar char="ü"/>
              <a:tabLst>
                <a:tab pos="457200" algn="l"/>
              </a:tabLst>
              <a:defRPr/>
            </a:pPr>
            <a:r>
              <a:rPr lang="en-US" dirty="0">
                <a:latin typeface="Comic Sans MS" pitchFamily="66" charset="0"/>
              </a:rPr>
              <a:t>Actively participate as a member in each of your project groups</a:t>
            </a:r>
            <a:r>
              <a:rPr lang="en-US" dirty="0" smtClean="0">
                <a:latin typeface="Comic Sans MS" pitchFamily="66" charset="0"/>
              </a:rPr>
              <a:t>.</a:t>
            </a:r>
          </a:p>
          <a:p>
            <a:pPr marL="0" lvl="1" indent="0">
              <a:lnSpc>
                <a:spcPct val="80000"/>
              </a:lnSpc>
              <a:buClrTx/>
              <a:buNone/>
              <a:tabLst>
                <a:tab pos="457200" algn="l"/>
              </a:tabLst>
              <a:defRPr/>
            </a:pPr>
            <a:endParaRPr lang="en-US" sz="800" dirty="0" smtClean="0">
              <a:latin typeface="Comic Sans MS" pitchFamily="66" charset="0"/>
            </a:endParaRPr>
          </a:p>
          <a:p>
            <a:pPr marL="520700" lvl="1" indent="-520700">
              <a:lnSpc>
                <a:spcPct val="80000"/>
              </a:lnSpc>
              <a:buClrTx/>
              <a:buFont typeface="Wingdings" pitchFamily="2" charset="2"/>
              <a:buChar char="ü"/>
              <a:tabLst>
                <a:tab pos="457200" algn="l"/>
              </a:tabLst>
              <a:defRPr/>
            </a:pPr>
            <a:r>
              <a:rPr lang="en-US" b="1" dirty="0" smtClean="0">
                <a:latin typeface="Comic Sans MS" pitchFamily="66" charset="0"/>
              </a:rPr>
              <a:t>Have </a:t>
            </a:r>
            <a:r>
              <a:rPr lang="en-US" b="1" dirty="0">
                <a:latin typeface="Comic Sans MS" pitchFamily="66" charset="0"/>
              </a:rPr>
              <a:t>fun!  </a:t>
            </a:r>
            <a:r>
              <a:rPr lang="en-US" dirty="0">
                <a:latin typeface="Comic Sans MS" pitchFamily="66" charset="0"/>
              </a:rPr>
              <a:t>Life is too short to do anything else!</a:t>
            </a:r>
            <a:r>
              <a:rPr lang="en-US" b="1" dirty="0">
                <a:latin typeface="Comic Sans MS" pitchFamily="66" charset="0"/>
              </a:rPr>
              <a:t> </a:t>
            </a:r>
          </a:p>
        </p:txBody>
      </p:sp>
      <p:sp>
        <p:nvSpPr>
          <p:cNvPr id="11268" name="Rectangle 4"/>
          <p:cNvSpPr>
            <a:spLocks noChangeArrowheads="1"/>
          </p:cNvSpPr>
          <p:nvPr/>
        </p:nvSpPr>
        <p:spPr bwMode="auto">
          <a:xfrm>
            <a:off x="0" y="169863"/>
            <a:ext cx="184150" cy="138112"/>
          </a:xfrm>
          <a:prstGeom prst="rect">
            <a:avLst/>
          </a:prstGeom>
          <a:noFill/>
          <a:ln w="12700">
            <a:noFill/>
            <a:miter lim="800000"/>
            <a:headEnd/>
            <a:tailEnd/>
          </a:ln>
        </p:spPr>
        <p:txBody>
          <a:bodyPr anchor="ctr">
            <a:spAutoFit/>
          </a:bodyPr>
          <a:lstStyle/>
          <a:p>
            <a:pPr>
              <a:tabLst>
                <a:tab pos="685800" algn="l"/>
              </a:tabLst>
            </a:pPr>
            <a:endParaRPr lang="en-US" dirty="0">
              <a:latin typeface="Comic Sans MS" pitchFamily="66" charset="0"/>
            </a:endParaRPr>
          </a:p>
        </p:txBody>
      </p:sp>
    </p:spTree>
    <p:extLst>
      <p:ext uri="{BB962C8B-B14F-4D97-AF65-F5344CB8AC3E}">
        <p14:creationId xmlns:p14="http://schemas.microsoft.com/office/powerpoint/2010/main" val="4020567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533400" y="4724400"/>
            <a:ext cx="9448800" cy="914400"/>
          </a:xfrm>
        </p:spPr>
        <p:txBody>
          <a:bodyPr/>
          <a:lstStyle/>
          <a:p>
            <a:pPr lvl="1" algn="ctr">
              <a:lnSpc>
                <a:spcPct val="75000"/>
              </a:lnSpc>
              <a:buFontTx/>
              <a:buNone/>
            </a:pPr>
            <a:r>
              <a:rPr lang="en-US" sz="2700" dirty="0">
                <a:latin typeface="Comic Sans MS" pitchFamily="66" charset="0"/>
              </a:rPr>
              <a:t>Tim </a:t>
            </a:r>
            <a:r>
              <a:rPr lang="en-US" sz="2700" dirty="0" err="1">
                <a:latin typeface="Comic Sans MS" pitchFamily="66" charset="0"/>
              </a:rPr>
              <a:t>Quigg</a:t>
            </a:r>
            <a:r>
              <a:rPr lang="en-US" sz="2700" dirty="0">
                <a:latin typeface="Comic Sans MS" pitchFamily="66" charset="0"/>
              </a:rPr>
              <a:t>, Lecturer and Associate Chair for Administration, Finance and Entrepreneurship Computer Science Department, UNC-Chapel Hi</a:t>
            </a:r>
            <a:r>
              <a:rPr lang="en-US" sz="2700" b="1" dirty="0">
                <a:latin typeface="Comic Sans MS" pitchFamily="66" charset="0"/>
              </a:rPr>
              <a:t>ll</a:t>
            </a:r>
          </a:p>
        </p:txBody>
      </p:sp>
      <p:sp>
        <p:nvSpPr>
          <p:cNvPr id="13315" name="Text Box 3"/>
          <p:cNvSpPr txBox="1">
            <a:spLocks noChangeArrowheads="1"/>
          </p:cNvSpPr>
          <p:nvPr/>
        </p:nvSpPr>
        <p:spPr bwMode="auto">
          <a:xfrm>
            <a:off x="381000" y="2392740"/>
            <a:ext cx="8534400" cy="1569660"/>
          </a:xfrm>
          <a:prstGeom prst="rect">
            <a:avLst/>
          </a:prstGeom>
          <a:solidFill>
            <a:srgbClr val="C00000"/>
          </a:solidFill>
          <a:ln w="38100">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4800" dirty="0">
                <a:solidFill>
                  <a:srgbClr val="FFFFFF"/>
                </a:solidFill>
                <a:latin typeface="Comic Sans MS" pitchFamily="66" charset="0"/>
              </a:rPr>
              <a:t>History of Research Funding </a:t>
            </a:r>
            <a:r>
              <a:rPr lang="en-US" sz="4800" dirty="0" smtClean="0">
                <a:solidFill>
                  <a:srgbClr val="FFFFFF"/>
                </a:solidFill>
                <a:latin typeface="Comic Sans MS" pitchFamily="66" charset="0"/>
              </a:rPr>
              <a:t>in U.S. Universities</a:t>
            </a:r>
            <a:endParaRPr lang="en-US" sz="4800" dirty="0">
              <a:solidFill>
                <a:srgbClr val="FFFFFF"/>
              </a:solidFill>
              <a:latin typeface="Comic Sans MS" pitchFamily="66" charset="0"/>
            </a:endParaRPr>
          </a:p>
        </p:txBody>
      </p:sp>
      <p:sp>
        <p:nvSpPr>
          <p:cNvPr id="15367" name="Text Box 7"/>
          <p:cNvSpPr txBox="1">
            <a:spLocks noChangeArrowheads="1"/>
          </p:cNvSpPr>
          <p:nvPr/>
        </p:nvSpPr>
        <p:spPr bwMode="auto">
          <a:xfrm>
            <a:off x="0" y="6553200"/>
            <a:ext cx="6553200" cy="307975"/>
          </a:xfrm>
          <a:prstGeom prst="rect">
            <a:avLst/>
          </a:prstGeom>
          <a:noFill/>
          <a:ln w="12700">
            <a:noFill/>
            <a:miter lim="800000"/>
            <a:headEnd/>
            <a:tailEnd/>
          </a:ln>
        </p:spPr>
        <p:txBody>
          <a:bodyPr>
            <a:spAutoFit/>
          </a:bodyPr>
          <a:lstStyle/>
          <a:p>
            <a:pPr>
              <a:spcBef>
                <a:spcPct val="50000"/>
              </a:spcBef>
            </a:pPr>
            <a:r>
              <a:rPr lang="en-US" sz="1400" b="1" dirty="0">
                <a:latin typeface="Comic Sans MS" pitchFamily="66" charset="0"/>
              </a:rPr>
              <a:t>© Copyright </a:t>
            </a:r>
            <a:r>
              <a:rPr lang="en-US" sz="1400" b="1" dirty="0" smtClean="0">
                <a:latin typeface="Comic Sans MS" pitchFamily="66" charset="0"/>
              </a:rPr>
              <a:t>2013  </a:t>
            </a:r>
            <a:r>
              <a:rPr lang="en-US" sz="1400" b="1" dirty="0">
                <a:latin typeface="Comic Sans MS" pitchFamily="66" charset="0"/>
              </a:rPr>
              <a:t>Timothy L. </a:t>
            </a:r>
            <a:r>
              <a:rPr lang="en-US" sz="1400" b="1" dirty="0" err="1">
                <a:latin typeface="Comic Sans MS" pitchFamily="66" charset="0"/>
              </a:rPr>
              <a:t>Quigg</a:t>
            </a:r>
            <a:r>
              <a:rPr lang="en-US" sz="1400" b="1" dirty="0">
                <a:latin typeface="Comic Sans MS" pitchFamily="66" charset="0"/>
              </a:rPr>
              <a:t>        All Rights Reserved</a:t>
            </a:r>
          </a:p>
        </p:txBody>
      </p:sp>
      <p:grpSp>
        <p:nvGrpSpPr>
          <p:cNvPr id="15368" name="Group 8"/>
          <p:cNvGrpSpPr>
            <a:grpSpLocks/>
          </p:cNvGrpSpPr>
          <p:nvPr/>
        </p:nvGrpSpPr>
        <p:grpSpPr bwMode="auto">
          <a:xfrm>
            <a:off x="0" y="6400800"/>
            <a:ext cx="9144000" cy="184150"/>
            <a:chOff x="0" y="4061"/>
            <a:chExt cx="5760" cy="116"/>
          </a:xfrm>
        </p:grpSpPr>
        <p:sp>
          <p:nvSpPr>
            <p:cNvPr id="2" name="Freeform 9"/>
            <p:cNvSpPr>
              <a:spLocks/>
            </p:cNvSpPr>
            <p:nvPr/>
          </p:nvSpPr>
          <p:spPr bwMode="auto">
            <a:xfrm>
              <a:off x="4194" y="4061"/>
              <a:ext cx="166" cy="116"/>
            </a:xfrm>
            <a:custGeom>
              <a:avLst/>
              <a:gdLst>
                <a:gd name="T0" fmla="*/ 160 w 166"/>
                <a:gd name="T1" fmla="*/ 0 h 116"/>
                <a:gd name="T2" fmla="*/ 151 w 166"/>
                <a:gd name="T3" fmla="*/ 0 h 116"/>
                <a:gd name="T4" fmla="*/ 143 w 166"/>
                <a:gd name="T5" fmla="*/ 0 h 116"/>
                <a:gd name="T6" fmla="*/ 137 w 166"/>
                <a:gd name="T7" fmla="*/ 1 h 116"/>
                <a:gd name="T8" fmla="*/ 129 w 166"/>
                <a:gd name="T9" fmla="*/ 2 h 116"/>
                <a:gd name="T10" fmla="*/ 123 w 166"/>
                <a:gd name="T11" fmla="*/ 5 h 116"/>
                <a:gd name="T12" fmla="*/ 119 w 166"/>
                <a:gd name="T13" fmla="*/ 10 h 116"/>
                <a:gd name="T14" fmla="*/ 116 w 166"/>
                <a:gd name="T15" fmla="*/ 19 h 116"/>
                <a:gd name="T16" fmla="*/ 114 w 166"/>
                <a:gd name="T17" fmla="*/ 31 h 116"/>
                <a:gd name="T18" fmla="*/ 111 w 166"/>
                <a:gd name="T19" fmla="*/ 43 h 116"/>
                <a:gd name="T20" fmla="*/ 109 w 166"/>
                <a:gd name="T21" fmla="*/ 52 h 116"/>
                <a:gd name="T22" fmla="*/ 107 w 166"/>
                <a:gd name="T23" fmla="*/ 62 h 116"/>
                <a:gd name="T24" fmla="*/ 105 w 166"/>
                <a:gd name="T25" fmla="*/ 72 h 116"/>
                <a:gd name="T26" fmla="*/ 103 w 166"/>
                <a:gd name="T27" fmla="*/ 84 h 116"/>
                <a:gd name="T28" fmla="*/ 100 w 166"/>
                <a:gd name="T29" fmla="*/ 96 h 116"/>
                <a:gd name="T30" fmla="*/ 97 w 166"/>
                <a:gd name="T31" fmla="*/ 105 h 116"/>
                <a:gd name="T32" fmla="*/ 93 w 166"/>
                <a:gd name="T33" fmla="*/ 110 h 116"/>
                <a:gd name="T34" fmla="*/ 87 w 166"/>
                <a:gd name="T35" fmla="*/ 113 h 116"/>
                <a:gd name="T36" fmla="*/ 79 w 166"/>
                <a:gd name="T37" fmla="*/ 114 h 116"/>
                <a:gd name="T38" fmla="*/ 72 w 166"/>
                <a:gd name="T39" fmla="*/ 115 h 116"/>
                <a:gd name="T40" fmla="*/ 64 w 166"/>
                <a:gd name="T41" fmla="*/ 115 h 116"/>
                <a:gd name="T42" fmla="*/ 55 w 166"/>
                <a:gd name="T43" fmla="*/ 115 h 116"/>
                <a:gd name="T44" fmla="*/ 0 w 166"/>
                <a:gd name="T45" fmla="*/ 115 h 116"/>
                <a:gd name="T46" fmla="*/ 10 w 166"/>
                <a:gd name="T47" fmla="*/ 115 h 116"/>
                <a:gd name="T48" fmla="*/ 18 w 166"/>
                <a:gd name="T49" fmla="*/ 115 h 116"/>
                <a:gd name="T50" fmla="*/ 26 w 166"/>
                <a:gd name="T51" fmla="*/ 115 h 116"/>
                <a:gd name="T52" fmla="*/ 32 w 166"/>
                <a:gd name="T53" fmla="*/ 114 h 116"/>
                <a:gd name="T54" fmla="*/ 40 w 166"/>
                <a:gd name="T55" fmla="*/ 112 h 116"/>
                <a:gd name="T56" fmla="*/ 46 w 166"/>
                <a:gd name="T57" fmla="*/ 108 h 116"/>
                <a:gd name="T58" fmla="*/ 49 w 166"/>
                <a:gd name="T59" fmla="*/ 101 h 116"/>
                <a:gd name="T60" fmla="*/ 51 w 166"/>
                <a:gd name="T61" fmla="*/ 90 h 116"/>
                <a:gd name="T62" fmla="*/ 54 w 166"/>
                <a:gd name="T63" fmla="*/ 76 h 116"/>
                <a:gd name="T64" fmla="*/ 56 w 166"/>
                <a:gd name="T65" fmla="*/ 67 h 116"/>
                <a:gd name="T66" fmla="*/ 58 w 166"/>
                <a:gd name="T67" fmla="*/ 57 h 116"/>
                <a:gd name="T68" fmla="*/ 60 w 166"/>
                <a:gd name="T69" fmla="*/ 47 h 116"/>
                <a:gd name="T70" fmla="*/ 62 w 166"/>
                <a:gd name="T71" fmla="*/ 38 h 116"/>
                <a:gd name="T72" fmla="*/ 65 w 166"/>
                <a:gd name="T73" fmla="*/ 24 h 116"/>
                <a:gd name="T74" fmla="*/ 67 w 166"/>
                <a:gd name="T75" fmla="*/ 14 h 116"/>
                <a:gd name="T76" fmla="*/ 70 w 166"/>
                <a:gd name="T77" fmla="*/ 7 h 116"/>
                <a:gd name="T78" fmla="*/ 75 w 166"/>
                <a:gd name="T79" fmla="*/ 3 h 116"/>
                <a:gd name="T80" fmla="*/ 84 w 166"/>
                <a:gd name="T81" fmla="*/ 1 h 116"/>
                <a:gd name="T82" fmla="*/ 89 w 166"/>
                <a:gd name="T83" fmla="*/ 0 h 116"/>
                <a:gd name="T84" fmla="*/ 97 w 166"/>
                <a:gd name="T85" fmla="*/ 0 h 116"/>
                <a:gd name="T86" fmla="*/ 105 w 166"/>
                <a:gd name="T87" fmla="*/ 0 h 116"/>
                <a:gd name="T88" fmla="*/ 115 w 166"/>
                <a:gd name="T89" fmla="*/ 0 h 1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6" h="116">
                  <a:moveTo>
                    <a:pt x="165" y="0"/>
                  </a:moveTo>
                  <a:lnTo>
                    <a:pt x="160" y="0"/>
                  </a:lnTo>
                  <a:lnTo>
                    <a:pt x="155" y="0"/>
                  </a:lnTo>
                  <a:lnTo>
                    <a:pt x="151" y="0"/>
                  </a:lnTo>
                  <a:lnTo>
                    <a:pt x="147" y="0"/>
                  </a:lnTo>
                  <a:lnTo>
                    <a:pt x="143" y="0"/>
                  </a:lnTo>
                  <a:lnTo>
                    <a:pt x="140" y="0"/>
                  </a:lnTo>
                  <a:lnTo>
                    <a:pt x="137" y="1"/>
                  </a:lnTo>
                  <a:lnTo>
                    <a:pt x="134" y="1"/>
                  </a:lnTo>
                  <a:lnTo>
                    <a:pt x="129" y="2"/>
                  </a:lnTo>
                  <a:lnTo>
                    <a:pt x="126" y="3"/>
                  </a:lnTo>
                  <a:lnTo>
                    <a:pt x="123" y="5"/>
                  </a:lnTo>
                  <a:lnTo>
                    <a:pt x="121" y="7"/>
                  </a:lnTo>
                  <a:lnTo>
                    <a:pt x="119" y="10"/>
                  </a:lnTo>
                  <a:lnTo>
                    <a:pt x="117" y="14"/>
                  </a:lnTo>
                  <a:lnTo>
                    <a:pt x="116" y="19"/>
                  </a:lnTo>
                  <a:lnTo>
                    <a:pt x="115" y="24"/>
                  </a:lnTo>
                  <a:lnTo>
                    <a:pt x="114" y="31"/>
                  </a:lnTo>
                  <a:lnTo>
                    <a:pt x="112" y="38"/>
                  </a:lnTo>
                  <a:lnTo>
                    <a:pt x="111" y="43"/>
                  </a:lnTo>
                  <a:lnTo>
                    <a:pt x="111" y="47"/>
                  </a:lnTo>
                  <a:lnTo>
                    <a:pt x="109" y="52"/>
                  </a:lnTo>
                  <a:lnTo>
                    <a:pt x="108" y="57"/>
                  </a:lnTo>
                  <a:lnTo>
                    <a:pt x="107" y="62"/>
                  </a:lnTo>
                  <a:lnTo>
                    <a:pt x="106" y="67"/>
                  </a:lnTo>
                  <a:lnTo>
                    <a:pt x="105" y="72"/>
                  </a:lnTo>
                  <a:lnTo>
                    <a:pt x="104" y="76"/>
                  </a:lnTo>
                  <a:lnTo>
                    <a:pt x="103" y="84"/>
                  </a:lnTo>
                  <a:lnTo>
                    <a:pt x="101" y="90"/>
                  </a:lnTo>
                  <a:lnTo>
                    <a:pt x="100" y="96"/>
                  </a:lnTo>
                  <a:lnTo>
                    <a:pt x="99" y="101"/>
                  </a:lnTo>
                  <a:lnTo>
                    <a:pt x="97" y="105"/>
                  </a:lnTo>
                  <a:lnTo>
                    <a:pt x="96" y="108"/>
                  </a:lnTo>
                  <a:lnTo>
                    <a:pt x="93" y="110"/>
                  </a:lnTo>
                  <a:lnTo>
                    <a:pt x="90" y="112"/>
                  </a:lnTo>
                  <a:lnTo>
                    <a:pt x="87" y="113"/>
                  </a:lnTo>
                  <a:lnTo>
                    <a:pt x="82" y="114"/>
                  </a:lnTo>
                  <a:lnTo>
                    <a:pt x="79" y="114"/>
                  </a:lnTo>
                  <a:lnTo>
                    <a:pt x="76" y="115"/>
                  </a:lnTo>
                  <a:lnTo>
                    <a:pt x="72" y="115"/>
                  </a:lnTo>
                  <a:lnTo>
                    <a:pt x="68" y="115"/>
                  </a:lnTo>
                  <a:lnTo>
                    <a:pt x="64" y="115"/>
                  </a:lnTo>
                  <a:lnTo>
                    <a:pt x="60" y="115"/>
                  </a:lnTo>
                  <a:lnTo>
                    <a:pt x="55" y="115"/>
                  </a:lnTo>
                  <a:lnTo>
                    <a:pt x="50" y="115"/>
                  </a:lnTo>
                  <a:lnTo>
                    <a:pt x="0" y="115"/>
                  </a:lnTo>
                  <a:lnTo>
                    <a:pt x="5" y="115"/>
                  </a:lnTo>
                  <a:lnTo>
                    <a:pt x="10" y="115"/>
                  </a:lnTo>
                  <a:lnTo>
                    <a:pt x="14" y="115"/>
                  </a:lnTo>
                  <a:lnTo>
                    <a:pt x="18" y="115"/>
                  </a:lnTo>
                  <a:lnTo>
                    <a:pt x="22" y="115"/>
                  </a:lnTo>
                  <a:lnTo>
                    <a:pt x="26" y="115"/>
                  </a:lnTo>
                  <a:lnTo>
                    <a:pt x="29" y="114"/>
                  </a:lnTo>
                  <a:lnTo>
                    <a:pt x="32" y="114"/>
                  </a:lnTo>
                  <a:lnTo>
                    <a:pt x="36" y="113"/>
                  </a:lnTo>
                  <a:lnTo>
                    <a:pt x="40" y="112"/>
                  </a:lnTo>
                  <a:lnTo>
                    <a:pt x="43" y="110"/>
                  </a:lnTo>
                  <a:lnTo>
                    <a:pt x="46" y="108"/>
                  </a:lnTo>
                  <a:lnTo>
                    <a:pt x="47" y="105"/>
                  </a:lnTo>
                  <a:lnTo>
                    <a:pt x="49" y="101"/>
                  </a:lnTo>
                  <a:lnTo>
                    <a:pt x="50" y="96"/>
                  </a:lnTo>
                  <a:lnTo>
                    <a:pt x="51" y="90"/>
                  </a:lnTo>
                  <a:lnTo>
                    <a:pt x="52" y="84"/>
                  </a:lnTo>
                  <a:lnTo>
                    <a:pt x="54" y="76"/>
                  </a:lnTo>
                  <a:lnTo>
                    <a:pt x="55" y="72"/>
                  </a:lnTo>
                  <a:lnTo>
                    <a:pt x="56" y="67"/>
                  </a:lnTo>
                  <a:lnTo>
                    <a:pt x="57" y="62"/>
                  </a:lnTo>
                  <a:lnTo>
                    <a:pt x="58" y="57"/>
                  </a:lnTo>
                  <a:lnTo>
                    <a:pt x="59" y="52"/>
                  </a:lnTo>
                  <a:lnTo>
                    <a:pt x="60" y="47"/>
                  </a:lnTo>
                  <a:lnTo>
                    <a:pt x="61" y="43"/>
                  </a:lnTo>
                  <a:lnTo>
                    <a:pt x="62" y="38"/>
                  </a:lnTo>
                  <a:lnTo>
                    <a:pt x="64" y="31"/>
                  </a:lnTo>
                  <a:lnTo>
                    <a:pt x="65" y="24"/>
                  </a:lnTo>
                  <a:lnTo>
                    <a:pt x="66" y="19"/>
                  </a:lnTo>
                  <a:lnTo>
                    <a:pt x="67" y="14"/>
                  </a:lnTo>
                  <a:lnTo>
                    <a:pt x="68" y="10"/>
                  </a:lnTo>
                  <a:lnTo>
                    <a:pt x="70" y="7"/>
                  </a:lnTo>
                  <a:lnTo>
                    <a:pt x="72" y="5"/>
                  </a:lnTo>
                  <a:lnTo>
                    <a:pt x="75" y="3"/>
                  </a:lnTo>
                  <a:lnTo>
                    <a:pt x="79" y="2"/>
                  </a:lnTo>
                  <a:lnTo>
                    <a:pt x="84" y="1"/>
                  </a:lnTo>
                  <a:lnTo>
                    <a:pt x="87" y="1"/>
                  </a:lnTo>
                  <a:lnTo>
                    <a:pt x="89" y="0"/>
                  </a:lnTo>
                  <a:lnTo>
                    <a:pt x="93" y="0"/>
                  </a:lnTo>
                  <a:lnTo>
                    <a:pt x="97" y="0"/>
                  </a:lnTo>
                  <a:lnTo>
                    <a:pt x="101" y="0"/>
                  </a:lnTo>
                  <a:lnTo>
                    <a:pt x="105" y="0"/>
                  </a:lnTo>
                  <a:lnTo>
                    <a:pt x="109" y="0"/>
                  </a:lnTo>
                  <a:lnTo>
                    <a:pt x="115" y="0"/>
                  </a:lnTo>
                  <a:lnTo>
                    <a:pt x="164" y="0"/>
                  </a:lnTo>
                </a:path>
              </a:pathLst>
            </a:custGeom>
            <a:noFill/>
            <a:ln w="25400" cap="rnd" cmpd="sng">
              <a:solidFill>
                <a:schemeClr val="folHlink"/>
              </a:solidFill>
              <a:prstDash val="solid"/>
              <a:round/>
              <a:headEnd type="none" w="med" len="med"/>
              <a:tailEnd type="none" w="med" len="med"/>
            </a:ln>
            <a:effectLst>
              <a:outerShdw dist="17961" dir="2700000" algn="ctr" rotWithShape="0">
                <a:schemeClr val="tx1"/>
              </a:outerShdw>
            </a:effectLst>
          </p:spPr>
          <p:txBody>
            <a:bodyPr/>
            <a:lstStyle/>
            <a:p>
              <a:pPr>
                <a:defRPr/>
              </a:pPr>
              <a:endParaRPr lang="en-US"/>
            </a:p>
          </p:txBody>
        </p:sp>
        <p:sp>
          <p:nvSpPr>
            <p:cNvPr id="3" name="Line 10"/>
            <p:cNvSpPr>
              <a:spLocks noChangeShapeType="1"/>
            </p:cNvSpPr>
            <p:nvPr/>
          </p:nvSpPr>
          <p:spPr bwMode="auto">
            <a:xfrm>
              <a:off x="4361" y="4061"/>
              <a:ext cx="1399"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sp>
          <p:nvSpPr>
            <p:cNvPr id="13321" name="Line 11"/>
            <p:cNvSpPr>
              <a:spLocks noChangeShapeType="1"/>
            </p:cNvSpPr>
            <p:nvPr/>
          </p:nvSpPr>
          <p:spPr bwMode="auto">
            <a:xfrm flipH="1">
              <a:off x="0" y="4176"/>
              <a:ext cx="4194" cy="0"/>
            </a:xfrm>
            <a:prstGeom prst="line">
              <a:avLst/>
            </a:prstGeom>
            <a:noFill/>
            <a:ln w="25400">
              <a:solidFill>
                <a:schemeClr val="folHlink"/>
              </a:solidFill>
              <a:round/>
              <a:headEnd/>
              <a:tailEnd/>
            </a:ln>
            <a:effectLst>
              <a:outerShdw dist="17961" dir="2700000" algn="ctr" rotWithShape="0">
                <a:schemeClr val="tx1"/>
              </a:outerShdw>
            </a:effectLst>
          </p:spPr>
          <p:txBody>
            <a:bodyPr wrap="none" anchor="ctr"/>
            <a:lstStyle/>
            <a:p>
              <a:pPr>
                <a:defRPr/>
              </a:pPr>
              <a:endParaRPr lang="en-US"/>
            </a:p>
          </p:txBody>
        </p:sp>
      </p:grpSp>
      <p:sp>
        <p:nvSpPr>
          <p:cNvPr id="4" name="Rectangle 3"/>
          <p:cNvSpPr/>
          <p:nvPr/>
        </p:nvSpPr>
        <p:spPr>
          <a:xfrm>
            <a:off x="76200" y="643116"/>
            <a:ext cx="8834470" cy="1261884"/>
          </a:xfrm>
          <a:prstGeom prst="rect">
            <a:avLst/>
          </a:prstGeom>
        </p:spPr>
        <p:txBody>
          <a:bodyPr wrap="none">
            <a:spAutoFit/>
          </a:bodyPr>
          <a:lstStyle/>
          <a:p>
            <a:pPr algn="ctr"/>
            <a:r>
              <a:rPr lang="en-US" sz="3800" b="1" dirty="0">
                <a:latin typeface="Comic Sans MS" pitchFamily="66" charset="0"/>
              </a:rPr>
              <a:t>COMP 918: Research </a:t>
            </a:r>
            <a:r>
              <a:rPr lang="en-US" sz="3800" b="1" dirty="0" smtClean="0">
                <a:latin typeface="Comic Sans MS" pitchFamily="66" charset="0"/>
              </a:rPr>
              <a:t>Administration</a:t>
            </a:r>
          </a:p>
          <a:p>
            <a:pPr algn="ctr"/>
            <a:r>
              <a:rPr lang="en-US" sz="3800" b="1" dirty="0" smtClean="0">
                <a:latin typeface="Comic Sans MS" pitchFamily="66" charset="0"/>
              </a:rPr>
              <a:t> </a:t>
            </a:r>
            <a:r>
              <a:rPr lang="en-US" sz="3800" b="1" dirty="0">
                <a:latin typeface="Comic Sans MS" pitchFamily="66" charset="0"/>
              </a:rPr>
              <a:t>for Scientists</a:t>
            </a:r>
            <a:endParaRPr lang="en-US" sz="3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228600"/>
            <a:ext cx="8077200" cy="7620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Tim’s Background</a:t>
            </a:r>
          </a:p>
        </p:txBody>
      </p:sp>
      <p:sp>
        <p:nvSpPr>
          <p:cNvPr id="3075" name="Rectangle 3"/>
          <p:cNvSpPr>
            <a:spLocks noGrp="1" noChangeArrowheads="1"/>
          </p:cNvSpPr>
          <p:nvPr>
            <p:ph type="body" idx="1"/>
          </p:nvPr>
        </p:nvSpPr>
        <p:spPr>
          <a:xfrm>
            <a:off x="0" y="1143000"/>
            <a:ext cx="9144000" cy="53038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2800" b="1" u="sng" dirty="0" smtClean="0">
                <a:solidFill>
                  <a:schemeClr val="accent6">
                    <a:lumMod val="50000"/>
                  </a:schemeClr>
                </a:solidFill>
                <a:latin typeface="Comic Sans MS" pitchFamily="66" charset="0"/>
              </a:rPr>
              <a:t>Past 21 Years</a:t>
            </a:r>
            <a:r>
              <a:rPr lang="en-US" sz="2800" b="1" dirty="0" smtClean="0">
                <a:latin typeface="Comic Sans MS" pitchFamily="66" charset="0"/>
              </a:rPr>
              <a:t>: </a:t>
            </a:r>
            <a:r>
              <a:rPr lang="en-US" sz="2800" dirty="0" smtClean="0">
                <a:latin typeface="Comic Sans MS" pitchFamily="66" charset="0"/>
              </a:rPr>
              <a:t>Lecturer and Associate Chair for Administration, Finance and Entrepreneurship, Computer Science Department, University of North Carolina at Chapel Hill – 11</a:t>
            </a:r>
            <a:r>
              <a:rPr lang="en-US" sz="2800" baseline="30000" dirty="0" smtClean="0">
                <a:latin typeface="Comic Sans MS" pitchFamily="66" charset="0"/>
              </a:rPr>
              <a:t>th</a:t>
            </a:r>
            <a:r>
              <a:rPr lang="en-US" sz="2800" dirty="0" smtClean="0">
                <a:latin typeface="Comic Sans MS" pitchFamily="66" charset="0"/>
              </a:rPr>
              <a:t> time teaching this course!</a:t>
            </a:r>
          </a:p>
          <a:p>
            <a:pPr marL="114300" indent="0">
              <a:lnSpc>
                <a:spcPct val="80000"/>
              </a:lnSpc>
              <a:buClrTx/>
              <a:buNone/>
            </a:pPr>
            <a:endParaRPr lang="en-US" sz="2400" b="1" dirty="0" smtClean="0">
              <a:latin typeface="Comic Sans MS" pitchFamily="66" charset="0"/>
            </a:endParaRPr>
          </a:p>
        </p:txBody>
      </p:sp>
      <p:sp>
        <p:nvSpPr>
          <p:cNvPr id="6148"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0" y="2133600"/>
            <a:ext cx="9144000" cy="584200"/>
          </a:xfrm>
          <a:prstGeom prst="rect">
            <a:avLst/>
          </a:prstGeom>
          <a:noFill/>
          <a:ln w="9525">
            <a:noFill/>
            <a:miter lim="800000"/>
            <a:headEnd/>
            <a:tailEnd/>
          </a:ln>
        </p:spPr>
        <p:txBody>
          <a:bodyPr>
            <a:spAutoFit/>
          </a:bodyPr>
          <a:lstStyle/>
          <a:p>
            <a:pPr marL="406400" indent="-406400">
              <a:spcBef>
                <a:spcPct val="10000"/>
              </a:spcBef>
              <a:buClr>
                <a:schemeClr val="accent6">
                  <a:lumMod val="50000"/>
                </a:schemeClr>
              </a:buClr>
              <a:tabLst>
                <a:tab pos="1435100" algn="l"/>
              </a:tabLst>
              <a:defRPr/>
            </a:pPr>
            <a:endParaRPr lang="en-US" sz="3200" dirty="0">
              <a:latin typeface="Comic Sans MS" pitchFamily="66" charset="0"/>
            </a:endParaRPr>
          </a:p>
        </p:txBody>
      </p:sp>
      <p:sp>
        <p:nvSpPr>
          <p:cNvPr id="16387" name="Text Box 6"/>
          <p:cNvSpPr txBox="1">
            <a:spLocks noChangeArrowheads="1"/>
          </p:cNvSpPr>
          <p:nvPr/>
        </p:nvSpPr>
        <p:spPr bwMode="auto">
          <a:xfrm>
            <a:off x="228600" y="228600"/>
            <a:ext cx="8839200" cy="1661993"/>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406400" indent="-406400" algn="ctr">
              <a:spcBef>
                <a:spcPct val="10000"/>
              </a:spcBef>
              <a:buClr>
                <a:schemeClr val="accent6">
                  <a:lumMod val="50000"/>
                </a:schemeClr>
              </a:buClr>
              <a:tabLst>
                <a:tab pos="1435100" algn="l"/>
              </a:tabLst>
              <a:defRPr/>
            </a:pPr>
            <a:r>
              <a:rPr lang="en-US" sz="3400" dirty="0" smtClean="0">
                <a:solidFill>
                  <a:srgbClr val="FFFFFF"/>
                </a:solidFill>
                <a:latin typeface="Comic Sans MS" pitchFamily="66" charset="0"/>
              </a:rPr>
              <a:t>Before WWII, most university research was funded from either internal sources or from non-profit associations. </a:t>
            </a:r>
            <a:endParaRPr lang="en-US" sz="3400" dirty="0">
              <a:solidFill>
                <a:srgbClr val="FFFFFF"/>
              </a:solidFill>
              <a:latin typeface="Comic Sans MS" pitchFamily="66" charset="0"/>
            </a:endParaRPr>
          </a:p>
        </p:txBody>
      </p:sp>
      <p:sp>
        <p:nvSpPr>
          <p:cNvPr id="640007" name="Text Box 7"/>
          <p:cNvSpPr txBox="1">
            <a:spLocks noChangeArrowheads="1"/>
          </p:cNvSpPr>
          <p:nvPr/>
        </p:nvSpPr>
        <p:spPr bwMode="auto">
          <a:xfrm>
            <a:off x="76200" y="2209800"/>
            <a:ext cx="8839200" cy="553998"/>
          </a:xfrm>
          <a:prstGeom prst="rect">
            <a:avLst/>
          </a:prstGeom>
          <a:noFill/>
          <a:ln w="9525">
            <a:noFill/>
            <a:miter lim="800000"/>
            <a:headEnd/>
            <a:tailEnd/>
          </a:ln>
        </p:spPr>
        <p:txBody>
          <a:bodyPr wrap="square">
            <a:spAutoFit/>
          </a:bodyPr>
          <a:lstStyle/>
          <a:p>
            <a:pPr lvl="1">
              <a:spcBef>
                <a:spcPct val="50000"/>
              </a:spcBef>
              <a:buClr>
                <a:schemeClr val="accent2">
                  <a:lumMod val="50000"/>
                </a:schemeClr>
              </a:buClr>
              <a:tabLst>
                <a:tab pos="1260475" algn="l"/>
                <a:tab pos="1597025" algn="l"/>
              </a:tabLst>
            </a:pPr>
            <a:r>
              <a:rPr lang="en-US" sz="3000" dirty="0" smtClean="0">
                <a:latin typeface="Comic Sans MS" pitchFamily="66" charset="0"/>
              </a:rPr>
              <a:t> </a:t>
            </a:r>
            <a:endParaRPr lang="en-US" sz="3000" dirty="0">
              <a:latin typeface="Comic Sans MS" pitchFamily="66" charset="0"/>
            </a:endParaRPr>
          </a:p>
        </p:txBody>
      </p:sp>
      <p:sp>
        <p:nvSpPr>
          <p:cNvPr id="640008" name="Text Box 8"/>
          <p:cNvSpPr txBox="1">
            <a:spLocks noChangeArrowheads="1"/>
          </p:cNvSpPr>
          <p:nvPr/>
        </p:nvSpPr>
        <p:spPr bwMode="auto">
          <a:xfrm>
            <a:off x="5486400" y="3406914"/>
            <a:ext cx="3276600" cy="707886"/>
          </a:xfrm>
          <a:prstGeom prst="rect">
            <a:avLst/>
          </a:prstGeom>
          <a:noFill/>
          <a:ln w="9525">
            <a:noFill/>
            <a:miter lim="800000"/>
            <a:headEnd/>
            <a:tailEnd/>
          </a:ln>
        </p:spPr>
        <p:txBody>
          <a:bodyPr wrap="square">
            <a:spAutoFit/>
          </a:bodyPr>
          <a:lstStyle/>
          <a:p>
            <a:pPr>
              <a:spcBef>
                <a:spcPct val="50000"/>
              </a:spcBef>
            </a:pPr>
            <a:r>
              <a:rPr lang="en-US" sz="4000" b="1" dirty="0" smtClean="0">
                <a:solidFill>
                  <a:srgbClr val="C00000"/>
                </a:solidFill>
                <a:latin typeface="Comic Sans MS" pitchFamily="66" charset="0"/>
              </a:rPr>
              <a:t>Agriculture</a:t>
            </a:r>
            <a:r>
              <a:rPr lang="en-US" sz="4000" b="1" dirty="0">
                <a:solidFill>
                  <a:srgbClr val="C00000"/>
                </a:solidFill>
                <a:latin typeface="Comic Sans MS" pitchFamily="66" charset="0"/>
              </a:rPr>
              <a:t>!</a:t>
            </a:r>
          </a:p>
        </p:txBody>
      </p:sp>
      <p:sp>
        <p:nvSpPr>
          <p:cNvPr id="640009" name="Text Box 9"/>
          <p:cNvSpPr txBox="1">
            <a:spLocks noChangeArrowheads="1"/>
          </p:cNvSpPr>
          <p:nvPr/>
        </p:nvSpPr>
        <p:spPr bwMode="auto">
          <a:xfrm>
            <a:off x="0" y="2139315"/>
            <a:ext cx="9067800" cy="1431161"/>
          </a:xfrm>
          <a:prstGeom prst="rect">
            <a:avLst/>
          </a:prstGeom>
          <a:noFill/>
          <a:ln w="9525">
            <a:noFill/>
            <a:miter lim="800000"/>
            <a:headEnd/>
            <a:tailEnd/>
          </a:ln>
        </p:spPr>
        <p:txBody>
          <a:bodyPr wrap="square">
            <a:spAutoFit/>
          </a:bodyPr>
          <a:lstStyle/>
          <a:p>
            <a:pPr lvl="1" algn="ctr">
              <a:spcBef>
                <a:spcPct val="50000"/>
              </a:spcBef>
              <a:buClr>
                <a:schemeClr val="accent2">
                  <a:lumMod val="50000"/>
                </a:schemeClr>
              </a:buClr>
              <a:tabLst>
                <a:tab pos="1260475" algn="l"/>
                <a:tab pos="1597025" algn="l"/>
              </a:tabLst>
            </a:pPr>
            <a:r>
              <a:rPr lang="en-US" sz="2900" dirty="0" smtClean="0">
                <a:latin typeface="Comic Sans MS" pitchFamily="66" charset="0"/>
              </a:rPr>
              <a:t>But there was one area of university research where the federal government provided substantial funding. </a:t>
            </a:r>
            <a:endParaRPr lang="en-US" sz="2900" b="1" dirty="0">
              <a:latin typeface="Comic Sans MS" pitchFamily="66" charset="0"/>
            </a:endParaRPr>
          </a:p>
        </p:txBody>
      </p:sp>
      <p:sp>
        <p:nvSpPr>
          <p:cNvPr id="640010" name="Text Box 10"/>
          <p:cNvSpPr txBox="1">
            <a:spLocks noChangeArrowheads="1"/>
          </p:cNvSpPr>
          <p:nvPr/>
        </p:nvSpPr>
        <p:spPr bwMode="auto">
          <a:xfrm>
            <a:off x="-228600" y="4184809"/>
            <a:ext cx="9372600" cy="2215991"/>
          </a:xfrm>
          <a:prstGeom prst="rect">
            <a:avLst/>
          </a:prstGeom>
          <a:noFill/>
          <a:ln w="9525">
            <a:noFill/>
            <a:miter lim="800000"/>
            <a:headEnd/>
            <a:tailEnd/>
          </a:ln>
        </p:spPr>
        <p:txBody>
          <a:bodyPr wrap="square">
            <a:spAutoFit/>
          </a:bodyPr>
          <a:lstStyle/>
          <a:p>
            <a:pPr marL="914400" lvl="1" indent="-457200">
              <a:spcBef>
                <a:spcPct val="50000"/>
              </a:spcBef>
              <a:buFont typeface="Wingdings" pitchFamily="2" charset="2"/>
              <a:buChar char="ü"/>
              <a:tabLst>
                <a:tab pos="1260475" algn="l"/>
                <a:tab pos="1597025" algn="l"/>
              </a:tabLst>
            </a:pPr>
            <a:r>
              <a:rPr lang="en-US" sz="3000" dirty="0">
                <a:latin typeface="Comic Sans MS" pitchFamily="66" charset="0"/>
              </a:rPr>
              <a:t> </a:t>
            </a:r>
            <a:r>
              <a:rPr lang="en-US" sz="2400" dirty="0" smtClean="0">
                <a:latin typeface="Comic Sans MS" pitchFamily="66" charset="0"/>
              </a:rPr>
              <a:t>Morrill </a:t>
            </a:r>
            <a:r>
              <a:rPr lang="en-US" sz="2400" dirty="0">
                <a:latin typeface="Comic Sans MS" pitchFamily="66" charset="0"/>
              </a:rPr>
              <a:t>Act of 1862:  Land-Grant </a:t>
            </a:r>
            <a:r>
              <a:rPr lang="en-US" sz="2400" dirty="0" smtClean="0">
                <a:latin typeface="Comic Sans MS" pitchFamily="66" charset="0"/>
              </a:rPr>
              <a:t>Colleges</a:t>
            </a:r>
          </a:p>
          <a:p>
            <a:pPr marL="914400" lvl="1" indent="-457200">
              <a:spcBef>
                <a:spcPct val="50000"/>
              </a:spcBef>
              <a:buFont typeface="Wingdings" pitchFamily="2" charset="2"/>
              <a:buChar char="ü"/>
              <a:tabLst>
                <a:tab pos="1260475" algn="l"/>
                <a:tab pos="1597025" algn="l"/>
              </a:tabLst>
            </a:pPr>
            <a:r>
              <a:rPr lang="en-US" sz="2400" dirty="0" smtClean="0">
                <a:latin typeface="Comic Sans MS" pitchFamily="66" charset="0"/>
              </a:rPr>
              <a:t> Hatch </a:t>
            </a:r>
            <a:r>
              <a:rPr lang="en-US" sz="2400" dirty="0">
                <a:latin typeface="Comic Sans MS" pitchFamily="66" charset="0"/>
              </a:rPr>
              <a:t>Act of 1887: Agricultural Experiment </a:t>
            </a:r>
            <a:r>
              <a:rPr lang="en-US" sz="2400" dirty="0" smtClean="0">
                <a:latin typeface="Comic Sans MS" pitchFamily="66" charset="0"/>
              </a:rPr>
              <a:t>Stations</a:t>
            </a:r>
          </a:p>
          <a:p>
            <a:pPr marL="800100" lvl="1" indent="-342900">
              <a:spcBef>
                <a:spcPct val="50000"/>
              </a:spcBef>
              <a:buFont typeface="Wingdings" pitchFamily="2" charset="2"/>
              <a:buChar char="ü"/>
              <a:tabLst>
                <a:tab pos="1260475" algn="l"/>
                <a:tab pos="1597025" algn="l"/>
              </a:tabLst>
            </a:pPr>
            <a:r>
              <a:rPr lang="en-US" sz="2400" dirty="0">
                <a:latin typeface="Comic Sans MS" pitchFamily="66" charset="0"/>
              </a:rPr>
              <a:t> </a:t>
            </a:r>
            <a:r>
              <a:rPr lang="en-US" sz="2400" dirty="0" smtClean="0">
                <a:latin typeface="Comic Sans MS" pitchFamily="66" charset="0"/>
              </a:rPr>
              <a:t> Morrill Act of 1890: Land-Grant Colleges</a:t>
            </a:r>
          </a:p>
          <a:p>
            <a:pPr marL="800100" lvl="1" indent="-342900">
              <a:spcBef>
                <a:spcPct val="50000"/>
              </a:spcBef>
              <a:buFont typeface="Wingdings" pitchFamily="2" charset="2"/>
              <a:buChar char="ü"/>
              <a:tabLst>
                <a:tab pos="1260475" algn="l"/>
                <a:tab pos="1597025" algn="l"/>
              </a:tabLst>
            </a:pPr>
            <a:r>
              <a:rPr lang="en-US" sz="2400" dirty="0" smtClean="0">
                <a:latin typeface="Comic Sans MS" pitchFamily="66" charset="0"/>
              </a:rPr>
              <a:t>  Smith-Lever </a:t>
            </a:r>
            <a:r>
              <a:rPr lang="en-US" sz="2400" dirty="0">
                <a:latin typeface="Comic Sans MS" pitchFamily="66" charset="0"/>
              </a:rPr>
              <a:t>Act of </a:t>
            </a:r>
            <a:r>
              <a:rPr lang="en-US" sz="2400" dirty="0" smtClean="0">
                <a:latin typeface="Comic Sans MS" pitchFamily="66" charset="0"/>
              </a:rPr>
              <a:t>1914: Cooperative Extension Service</a:t>
            </a:r>
            <a:endParaRPr lang="en-US" sz="2400" dirty="0">
              <a:latin typeface="Comic Sans MS" pitchFamily="66" charset="0"/>
            </a:endParaRPr>
          </a:p>
        </p:txBody>
      </p:sp>
      <p:sp>
        <p:nvSpPr>
          <p:cNvPr id="2" name="TextBox 1"/>
          <p:cNvSpPr txBox="1"/>
          <p:nvPr/>
        </p:nvSpPr>
        <p:spPr>
          <a:xfrm>
            <a:off x="609600" y="3406914"/>
            <a:ext cx="4876800" cy="707886"/>
          </a:xfrm>
          <a:prstGeom prst="rect">
            <a:avLst/>
          </a:prstGeom>
          <a:noFill/>
        </p:spPr>
        <p:txBody>
          <a:bodyPr wrap="square" rtlCol="0">
            <a:spAutoFit/>
          </a:bodyPr>
          <a:lstStyle/>
          <a:p>
            <a:r>
              <a:rPr lang="en-US" sz="4000" b="1" dirty="0">
                <a:latin typeface="Comic Sans MS" pitchFamily="66" charset="0"/>
              </a:rPr>
              <a:t>What </a:t>
            </a:r>
            <a:r>
              <a:rPr lang="en-US" sz="4000" b="1" dirty="0" smtClean="0">
                <a:latin typeface="Comic Sans MS" pitchFamily="66" charset="0"/>
              </a:rPr>
              <a:t>area was </a:t>
            </a:r>
            <a:r>
              <a:rPr lang="en-US" sz="4000" b="1" dirty="0">
                <a:latin typeface="Comic Sans MS" pitchFamily="66" charset="0"/>
              </a:rPr>
              <a:t>it?</a:t>
            </a:r>
            <a:endParaRPr lang="en-US" sz="4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00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000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0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8" grpId="0"/>
      <p:bldP spid="640010"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8100" y="380999"/>
            <a:ext cx="9144000" cy="769441"/>
          </a:xfrm>
          <a:prstGeom prst="rect">
            <a:avLst/>
          </a:prstGeom>
          <a:noFill/>
          <a:ln w="9525">
            <a:noFill/>
            <a:miter lim="800000"/>
            <a:headEnd/>
            <a:tailEnd/>
          </a:ln>
        </p:spPr>
        <p:txBody>
          <a:bodyPr>
            <a:spAutoFit/>
          </a:bodyPr>
          <a:lstStyle/>
          <a:p>
            <a:pPr algn="ctr">
              <a:spcBef>
                <a:spcPct val="50000"/>
              </a:spcBef>
            </a:pPr>
            <a:r>
              <a:rPr lang="en-US" sz="4400" dirty="0">
                <a:latin typeface="Comic Sans MS" pitchFamily="66" charset="0"/>
              </a:rPr>
              <a:t>The Morrill Act of </a:t>
            </a:r>
            <a:r>
              <a:rPr lang="en-US" sz="4400" dirty="0" smtClean="0">
                <a:latin typeface="Comic Sans MS" pitchFamily="66" charset="0"/>
              </a:rPr>
              <a:t>1862</a:t>
            </a:r>
            <a:endParaRPr lang="en-US" sz="4400" dirty="0">
              <a:latin typeface="Comic Sans MS" pitchFamily="66" charset="0"/>
            </a:endParaRPr>
          </a:p>
        </p:txBody>
      </p:sp>
      <p:sp>
        <p:nvSpPr>
          <p:cNvPr id="18435" name="Text Box 6"/>
          <p:cNvSpPr txBox="1">
            <a:spLocks noChangeArrowheads="1"/>
          </p:cNvSpPr>
          <p:nvPr/>
        </p:nvSpPr>
        <p:spPr bwMode="auto">
          <a:xfrm>
            <a:off x="304800" y="2057400"/>
            <a:ext cx="8458200" cy="461963"/>
          </a:xfrm>
          <a:prstGeom prst="rect">
            <a:avLst/>
          </a:prstGeom>
          <a:noFill/>
          <a:ln w="9525">
            <a:noFill/>
            <a:miter lim="800000"/>
            <a:headEnd/>
            <a:tailEnd/>
          </a:ln>
        </p:spPr>
        <p:txBody>
          <a:bodyPr>
            <a:spAutoFit/>
          </a:bodyPr>
          <a:lstStyle/>
          <a:p>
            <a:pPr lvl="2">
              <a:spcBef>
                <a:spcPct val="30000"/>
              </a:spcBef>
              <a:tabLst>
                <a:tab pos="1260475" algn="l"/>
                <a:tab pos="1597025" algn="l"/>
              </a:tabLst>
            </a:pPr>
            <a:r>
              <a:rPr lang="en-US" sz="2400">
                <a:latin typeface="Comic Sans MS" pitchFamily="66" charset="0"/>
              </a:rPr>
              <a:t>  </a:t>
            </a:r>
            <a:endParaRPr lang="en-US" sz="2800">
              <a:latin typeface="Comic Sans MS" pitchFamily="66" charset="0"/>
            </a:endParaRPr>
          </a:p>
        </p:txBody>
      </p:sp>
      <p:sp>
        <p:nvSpPr>
          <p:cNvPr id="18436" name="Text Box 7"/>
          <p:cNvSpPr txBox="1">
            <a:spLocks noChangeArrowheads="1"/>
          </p:cNvSpPr>
          <p:nvPr/>
        </p:nvSpPr>
        <p:spPr bwMode="auto">
          <a:xfrm>
            <a:off x="381000" y="1676400"/>
            <a:ext cx="8001000" cy="2600712"/>
          </a:xfrm>
          <a:prstGeom prst="rect">
            <a:avLst/>
          </a:prstGeom>
          <a:noFill/>
          <a:ln w="9525">
            <a:noFill/>
            <a:miter lim="800000"/>
            <a:headEnd/>
            <a:tailEnd/>
          </a:ln>
        </p:spPr>
        <p:txBody>
          <a:bodyPr wrap="square">
            <a:spAutoFit/>
          </a:bodyPr>
          <a:lstStyle/>
          <a:p>
            <a:pPr marL="0" lvl="1" algn="ctr">
              <a:defRPr/>
            </a:pPr>
            <a:r>
              <a:rPr lang="en-US" sz="3200" dirty="0">
                <a:latin typeface="Comic Sans MS" pitchFamily="66" charset="0"/>
              </a:rPr>
              <a:t>The </a:t>
            </a:r>
            <a:r>
              <a:rPr lang="en-US" sz="3200" dirty="0" smtClean="0">
                <a:latin typeface="Comic Sans MS" pitchFamily="66" charset="0"/>
              </a:rPr>
              <a:t>Act </a:t>
            </a:r>
            <a:r>
              <a:rPr lang="en-US" sz="3200" dirty="0">
                <a:latin typeface="Comic Sans MS" pitchFamily="66" charset="0"/>
              </a:rPr>
              <a:t>provided each </a:t>
            </a:r>
            <a:r>
              <a:rPr lang="en-US" sz="3200" dirty="0" smtClean="0">
                <a:latin typeface="Comic Sans MS" pitchFamily="66" charset="0"/>
              </a:rPr>
              <a:t>state </a:t>
            </a:r>
            <a:r>
              <a:rPr lang="en-US" sz="3200" dirty="0">
                <a:latin typeface="Comic Sans MS" pitchFamily="66" charset="0"/>
              </a:rPr>
              <a:t>with 30,000 acres of federal land </a:t>
            </a:r>
            <a:r>
              <a:rPr lang="en-US" sz="3200" dirty="0" smtClean="0">
                <a:latin typeface="Comic Sans MS" pitchFamily="66" charset="0"/>
              </a:rPr>
              <a:t>for each of its congressional representatives.  </a:t>
            </a:r>
            <a:r>
              <a:rPr lang="en-US" sz="3200" dirty="0">
                <a:latin typeface="Comic Sans MS" pitchFamily="66" charset="0"/>
              </a:rPr>
              <a:t>The land was to be </a:t>
            </a:r>
            <a:r>
              <a:rPr lang="en-US" sz="3200" dirty="0" smtClean="0">
                <a:latin typeface="Comic Sans MS" pitchFamily="66" charset="0"/>
              </a:rPr>
              <a:t>sold and </a:t>
            </a:r>
            <a:r>
              <a:rPr lang="en-US" sz="3200" dirty="0">
                <a:latin typeface="Comic Sans MS" pitchFamily="66" charset="0"/>
              </a:rPr>
              <a:t>the proceeds used to establish a Land-Grant College!</a:t>
            </a:r>
          </a:p>
          <a:p>
            <a:pPr>
              <a:defRPr/>
            </a:pPr>
            <a:endParaRPr lang="en-US" dirty="0"/>
          </a:p>
        </p:txBody>
      </p:sp>
      <p:sp>
        <p:nvSpPr>
          <p:cNvPr id="17413" name="Text Box 8"/>
          <p:cNvSpPr txBox="1">
            <a:spLocks noChangeArrowheads="1"/>
          </p:cNvSpPr>
          <p:nvPr/>
        </p:nvSpPr>
        <p:spPr bwMode="auto">
          <a:xfrm>
            <a:off x="571500" y="4876800"/>
            <a:ext cx="8039100" cy="1138773"/>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749300" lvl="3" algn="ctr">
              <a:spcBef>
                <a:spcPct val="30000"/>
              </a:spcBef>
              <a:buClr>
                <a:schemeClr val="tx2"/>
              </a:buClr>
              <a:tabLst>
                <a:tab pos="571500" algn="l"/>
                <a:tab pos="685800" algn="l"/>
                <a:tab pos="1257300" algn="l"/>
                <a:tab pos="1597025" algn="l"/>
              </a:tabLst>
              <a:defRPr/>
            </a:pPr>
            <a:r>
              <a:rPr lang="en-US" sz="3400" dirty="0">
                <a:solidFill>
                  <a:srgbClr val="FFFFFF"/>
                </a:solidFill>
                <a:latin typeface="Comic Sans MS" pitchFamily="66" charset="0"/>
              </a:rPr>
              <a:t>University of Kentucky (50¢/acre)  Cornell University ($5.50/acre)</a:t>
            </a:r>
            <a:endParaRPr lang="en-US" sz="3400" u="sng" dirty="0">
              <a:solidFill>
                <a:srgbClr val="FFFFFF"/>
              </a:solidFill>
              <a:latin typeface="Comic Sans MS" pitchFamily="66" charset="0"/>
            </a:endParaRPr>
          </a:p>
        </p:txBody>
      </p:sp>
    </p:spTree>
    <p:extLst>
      <p:ext uri="{BB962C8B-B14F-4D97-AF65-F5344CB8AC3E}">
        <p14:creationId xmlns:p14="http://schemas.microsoft.com/office/powerpoint/2010/main" val="38213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8100" y="380999"/>
            <a:ext cx="9144000" cy="1446213"/>
          </a:xfrm>
          <a:prstGeom prst="rect">
            <a:avLst/>
          </a:prstGeom>
          <a:noFill/>
          <a:ln w="9525">
            <a:noFill/>
            <a:miter lim="800000"/>
            <a:headEnd/>
            <a:tailEnd/>
          </a:ln>
        </p:spPr>
        <p:txBody>
          <a:bodyPr>
            <a:spAutoFit/>
          </a:bodyPr>
          <a:lstStyle/>
          <a:p>
            <a:pPr algn="ctr">
              <a:spcBef>
                <a:spcPct val="50000"/>
              </a:spcBef>
            </a:pPr>
            <a:r>
              <a:rPr lang="en-US" sz="4400" dirty="0">
                <a:latin typeface="Comic Sans MS" pitchFamily="66" charset="0"/>
              </a:rPr>
              <a:t>The Law Defined </a:t>
            </a:r>
            <a:r>
              <a:rPr lang="en-US" sz="4400" dirty="0" smtClean="0">
                <a:latin typeface="Comic Sans MS" pitchFamily="66" charset="0"/>
              </a:rPr>
              <a:t>Land </a:t>
            </a:r>
            <a:r>
              <a:rPr lang="en-US" sz="4400" dirty="0">
                <a:latin typeface="Comic Sans MS" pitchFamily="66" charset="0"/>
              </a:rPr>
              <a:t>Grant </a:t>
            </a:r>
            <a:r>
              <a:rPr lang="en-US" sz="4400" dirty="0" smtClean="0">
                <a:latin typeface="Comic Sans MS" pitchFamily="66" charset="0"/>
              </a:rPr>
              <a:t>Colleges </a:t>
            </a:r>
            <a:r>
              <a:rPr lang="en-US" sz="4400" dirty="0">
                <a:latin typeface="Comic Sans MS" pitchFamily="66" charset="0"/>
              </a:rPr>
              <a:t>As </a:t>
            </a:r>
            <a:r>
              <a:rPr lang="en-US" sz="4400" dirty="0" smtClean="0">
                <a:latin typeface="Comic Sans MS" pitchFamily="66" charset="0"/>
              </a:rPr>
              <a:t>Institution</a:t>
            </a:r>
            <a:r>
              <a:rPr lang="en-US" sz="4400" dirty="0" smtClean="0">
                <a:latin typeface="Comic Sans MS" pitchFamily="66" charset="0"/>
              </a:rPr>
              <a:t>s</a:t>
            </a:r>
            <a:r>
              <a:rPr lang="en-US" sz="4400" dirty="0">
                <a:latin typeface="Comic Sans MS" pitchFamily="66" charset="0"/>
              </a:rPr>
              <a:t>:</a:t>
            </a:r>
          </a:p>
        </p:txBody>
      </p:sp>
      <p:sp>
        <p:nvSpPr>
          <p:cNvPr id="18435" name="Text Box 6"/>
          <p:cNvSpPr txBox="1">
            <a:spLocks noChangeArrowheads="1"/>
          </p:cNvSpPr>
          <p:nvPr/>
        </p:nvSpPr>
        <p:spPr bwMode="auto">
          <a:xfrm>
            <a:off x="304800" y="2057400"/>
            <a:ext cx="8458200" cy="461963"/>
          </a:xfrm>
          <a:prstGeom prst="rect">
            <a:avLst/>
          </a:prstGeom>
          <a:noFill/>
          <a:ln w="9525">
            <a:noFill/>
            <a:miter lim="800000"/>
            <a:headEnd/>
            <a:tailEnd/>
          </a:ln>
        </p:spPr>
        <p:txBody>
          <a:bodyPr>
            <a:spAutoFit/>
          </a:bodyPr>
          <a:lstStyle/>
          <a:p>
            <a:pPr lvl="2">
              <a:spcBef>
                <a:spcPct val="30000"/>
              </a:spcBef>
              <a:tabLst>
                <a:tab pos="1260475" algn="l"/>
                <a:tab pos="1597025" algn="l"/>
              </a:tabLst>
            </a:pPr>
            <a:r>
              <a:rPr lang="en-US" sz="2400">
                <a:latin typeface="Comic Sans MS" pitchFamily="66" charset="0"/>
              </a:rPr>
              <a:t>  </a:t>
            </a:r>
            <a:endParaRPr lang="en-US" sz="2800">
              <a:latin typeface="Comic Sans MS" pitchFamily="66" charset="0"/>
            </a:endParaRPr>
          </a:p>
        </p:txBody>
      </p:sp>
      <p:sp>
        <p:nvSpPr>
          <p:cNvPr id="18436" name="Text Box 7"/>
          <p:cNvSpPr txBox="1">
            <a:spLocks noChangeArrowheads="1"/>
          </p:cNvSpPr>
          <p:nvPr/>
        </p:nvSpPr>
        <p:spPr bwMode="auto">
          <a:xfrm>
            <a:off x="0" y="2057400"/>
            <a:ext cx="9296400" cy="2432050"/>
          </a:xfrm>
          <a:prstGeom prst="rect">
            <a:avLst/>
          </a:prstGeom>
          <a:noFill/>
          <a:ln w="9525">
            <a:noFill/>
            <a:miter lim="800000"/>
            <a:headEnd/>
            <a:tailEnd/>
          </a:ln>
        </p:spPr>
        <p:txBody>
          <a:bodyPr>
            <a:spAutoFit/>
          </a:bodyPr>
          <a:lstStyle/>
          <a:p>
            <a:pPr marL="635000" lvl="3" indent="50800">
              <a:spcBef>
                <a:spcPct val="30000"/>
              </a:spcBef>
              <a:buClr>
                <a:schemeClr val="tx2"/>
              </a:buClr>
              <a:tabLst>
                <a:tab pos="1260475" algn="l"/>
                <a:tab pos="1597025" algn="l"/>
              </a:tabLst>
            </a:pPr>
            <a:r>
              <a:rPr lang="en-US" sz="3200" i="1" dirty="0" smtClean="0">
                <a:latin typeface="Comic Sans MS" pitchFamily="66" charset="0"/>
              </a:rPr>
              <a:t>“…</a:t>
            </a:r>
            <a:r>
              <a:rPr lang="en-US" sz="3000" dirty="0" smtClean="0">
                <a:latin typeface="Comic Sans MS" pitchFamily="66" charset="0"/>
              </a:rPr>
              <a:t>where </a:t>
            </a:r>
            <a:r>
              <a:rPr lang="en-US" sz="3000" dirty="0">
                <a:latin typeface="Comic Sans MS" pitchFamily="66" charset="0"/>
              </a:rPr>
              <a:t>the leading object shall be, without excluding other scientific and classical studies and including military tactics, to teach such branches of learning as are related to </a:t>
            </a:r>
            <a:r>
              <a:rPr lang="en-US" sz="3000" u="sng" dirty="0">
                <a:latin typeface="Comic Sans MS" pitchFamily="66" charset="0"/>
              </a:rPr>
              <a:t>agriculture</a:t>
            </a:r>
            <a:r>
              <a:rPr lang="en-US" sz="3000" dirty="0">
                <a:latin typeface="Comic Sans MS" pitchFamily="66" charset="0"/>
              </a:rPr>
              <a:t> and the </a:t>
            </a:r>
            <a:r>
              <a:rPr lang="en-US" sz="3000" u="sng" dirty="0" smtClean="0">
                <a:latin typeface="Comic Sans MS" pitchFamily="66" charset="0"/>
              </a:rPr>
              <a:t>mechanical </a:t>
            </a:r>
            <a:r>
              <a:rPr lang="en-US" sz="3000" u="sng" dirty="0">
                <a:latin typeface="Comic Sans MS" pitchFamily="66" charset="0"/>
              </a:rPr>
              <a:t>arts</a:t>
            </a:r>
            <a:r>
              <a:rPr lang="en-US" sz="3000" dirty="0">
                <a:latin typeface="Comic Sans MS" pitchFamily="66" charset="0"/>
              </a:rPr>
              <a:t>…”</a:t>
            </a:r>
          </a:p>
        </p:txBody>
      </p:sp>
      <p:sp>
        <p:nvSpPr>
          <p:cNvPr id="17413" name="Text Box 8"/>
          <p:cNvSpPr txBox="1">
            <a:spLocks noChangeArrowheads="1"/>
          </p:cNvSpPr>
          <p:nvPr/>
        </p:nvSpPr>
        <p:spPr bwMode="auto">
          <a:xfrm>
            <a:off x="381000" y="4953000"/>
            <a:ext cx="8382000" cy="1200329"/>
          </a:xfrm>
          <a:prstGeom prst="rect">
            <a:avLst/>
          </a:prstGeom>
          <a:solidFill>
            <a:srgbClr val="C00000"/>
          </a:solidFill>
          <a:ln w="38100">
            <a:solidFill>
              <a:schemeClr val="tx1"/>
            </a:solidFill>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749300" lvl="3" algn="ctr">
              <a:spcBef>
                <a:spcPct val="30000"/>
              </a:spcBef>
              <a:buClr>
                <a:schemeClr val="tx2"/>
              </a:buClr>
              <a:tabLst>
                <a:tab pos="1260475" algn="l"/>
                <a:tab pos="1597025" algn="l"/>
              </a:tabLst>
              <a:defRPr/>
            </a:pPr>
            <a:r>
              <a:rPr lang="en-US" sz="3600" dirty="0" smtClean="0">
                <a:solidFill>
                  <a:srgbClr val="FFFFFF"/>
                </a:solidFill>
                <a:latin typeface="Comic Sans MS" pitchFamily="66" charset="0"/>
              </a:rPr>
              <a:t>What NC School was established as a result of the Morrill Act?</a:t>
            </a:r>
            <a:endParaRPr lang="en-US" sz="3600" u="sng" dirty="0">
              <a:solidFill>
                <a:srgbClr val="FFFFFF"/>
              </a:solidFill>
              <a:latin typeface="Comic Sans MS" pitchFamily="66" charset="0"/>
            </a:endParaRPr>
          </a:p>
        </p:txBody>
      </p:sp>
    </p:spTree>
    <p:extLst>
      <p:ext uri="{BB962C8B-B14F-4D97-AF65-F5344CB8AC3E}">
        <p14:creationId xmlns:p14="http://schemas.microsoft.com/office/powerpoint/2010/main" val="24544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304800" y="2057400"/>
            <a:ext cx="8458200" cy="461963"/>
          </a:xfrm>
          <a:prstGeom prst="rect">
            <a:avLst/>
          </a:prstGeom>
          <a:noFill/>
          <a:ln w="9525">
            <a:noFill/>
            <a:miter lim="800000"/>
            <a:headEnd/>
            <a:tailEnd/>
          </a:ln>
        </p:spPr>
        <p:txBody>
          <a:bodyPr>
            <a:spAutoFit/>
          </a:bodyPr>
          <a:lstStyle/>
          <a:p>
            <a:pPr lvl="2">
              <a:spcBef>
                <a:spcPct val="30000"/>
              </a:spcBef>
              <a:tabLst>
                <a:tab pos="1260475" algn="l"/>
                <a:tab pos="1597025" algn="l"/>
              </a:tabLst>
            </a:pPr>
            <a:r>
              <a:rPr lang="en-US" sz="2400">
                <a:latin typeface="Comic Sans MS" pitchFamily="66" charset="0"/>
              </a:rPr>
              <a:t>  </a:t>
            </a:r>
            <a:endParaRPr lang="en-US" sz="2800">
              <a:latin typeface="Comic Sans MS" pitchFamily="66" charset="0"/>
            </a:endParaRPr>
          </a:p>
        </p:txBody>
      </p:sp>
      <p:sp>
        <p:nvSpPr>
          <p:cNvPr id="18436" name="Text Box 7"/>
          <p:cNvSpPr txBox="1">
            <a:spLocks noChangeArrowheads="1"/>
          </p:cNvSpPr>
          <p:nvPr/>
        </p:nvSpPr>
        <p:spPr bwMode="auto">
          <a:xfrm>
            <a:off x="-228600" y="7848600"/>
            <a:ext cx="9296400" cy="584775"/>
          </a:xfrm>
          <a:prstGeom prst="rect">
            <a:avLst/>
          </a:prstGeom>
          <a:noFill/>
          <a:ln w="9525">
            <a:noFill/>
            <a:miter lim="800000"/>
            <a:headEnd/>
            <a:tailEnd/>
          </a:ln>
        </p:spPr>
        <p:txBody>
          <a:bodyPr>
            <a:spAutoFit/>
          </a:bodyPr>
          <a:lstStyle/>
          <a:p>
            <a:pPr marL="635000" lvl="3" indent="50800">
              <a:spcBef>
                <a:spcPct val="30000"/>
              </a:spcBef>
              <a:buClr>
                <a:schemeClr val="tx2"/>
              </a:buClr>
              <a:tabLst>
                <a:tab pos="1260475" algn="l"/>
                <a:tab pos="1597025" algn="l"/>
              </a:tabLst>
            </a:pPr>
            <a:r>
              <a:rPr lang="en-US" sz="3200" i="1" dirty="0" smtClean="0">
                <a:latin typeface="Comic Sans MS" pitchFamily="66" charset="0"/>
              </a:rPr>
              <a:t>“</a:t>
            </a:r>
            <a:endParaRPr lang="en-US" sz="3000" dirty="0">
              <a:latin typeface="Comic Sans MS" pitchFamily="66" charset="0"/>
            </a:endParaRPr>
          </a:p>
        </p:txBody>
      </p:sp>
      <p:sp>
        <p:nvSpPr>
          <p:cNvPr id="17413" name="Text Box 8"/>
          <p:cNvSpPr txBox="1">
            <a:spLocks noChangeArrowheads="1"/>
          </p:cNvSpPr>
          <p:nvPr/>
        </p:nvSpPr>
        <p:spPr bwMode="auto">
          <a:xfrm>
            <a:off x="304800" y="228600"/>
            <a:ext cx="8458200" cy="707886"/>
          </a:xfrm>
          <a:prstGeom prst="rect">
            <a:avLst/>
          </a:prstGeom>
          <a:solidFill>
            <a:srgbClr val="FF0000"/>
          </a:solidFill>
          <a:ln w="5715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342900" lvl="3" algn="ctr">
              <a:spcBef>
                <a:spcPct val="30000"/>
              </a:spcBef>
              <a:buClr>
                <a:schemeClr val="tx2"/>
              </a:buClr>
              <a:tabLst>
                <a:tab pos="406400" algn="l"/>
                <a:tab pos="1260475" algn="l"/>
                <a:tab pos="1597025" algn="l"/>
              </a:tabLst>
              <a:defRPr/>
            </a:pPr>
            <a:r>
              <a:rPr lang="en-US" sz="4000" dirty="0" smtClean="0">
                <a:solidFill>
                  <a:srgbClr val="FFFFFF"/>
                </a:solidFill>
                <a:latin typeface="Comic Sans MS" pitchFamily="66" charset="0"/>
              </a:rPr>
              <a:t>North Carolina State University </a:t>
            </a:r>
            <a:endParaRPr lang="en-US" sz="4000" u="sng" dirty="0">
              <a:solidFill>
                <a:srgbClr val="FFFFFF"/>
              </a:solidFill>
              <a:latin typeface="Comic Sans MS" pitchFamily="66" charset="0"/>
            </a:endParaRPr>
          </a:p>
        </p:txBody>
      </p:sp>
      <p:pic>
        <p:nvPicPr>
          <p:cNvPr id="5122" name="Picture 2" descr="http://www.ncsu.edu/_core/images/temp/PLACE-t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14475"/>
            <a:ext cx="4619625" cy="2600325"/>
          </a:xfrm>
          <a:prstGeom prst="rect">
            <a:avLst/>
          </a:prstGeom>
          <a:noFill/>
          <a:ln w="57150">
            <a:solidFill>
              <a:srgbClr val="FF0000"/>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4648200"/>
            <a:ext cx="7620000" cy="1523494"/>
          </a:xfrm>
          <a:prstGeom prst="rect">
            <a:avLst/>
          </a:prstGeom>
          <a:noFill/>
        </p:spPr>
        <p:txBody>
          <a:bodyPr wrap="square" rtlCol="0">
            <a:spAutoFit/>
          </a:bodyPr>
          <a:lstStyle/>
          <a:p>
            <a:r>
              <a:rPr lang="en-US" sz="1800" dirty="0" smtClean="0">
                <a:latin typeface="Comic Sans MS" pitchFamily="66" charset="0"/>
              </a:rPr>
              <a:t>“NC </a:t>
            </a:r>
            <a:r>
              <a:rPr lang="en-US" sz="1800" dirty="0">
                <a:latin typeface="Comic Sans MS" pitchFamily="66" charset="0"/>
              </a:rPr>
              <a:t>State is in the midst of celebrating </a:t>
            </a:r>
            <a:r>
              <a:rPr lang="en-US" sz="1800" dirty="0">
                <a:latin typeface="Comic Sans MS" pitchFamily="66" charset="0"/>
                <a:hlinkClick r:id="rId4"/>
              </a:rPr>
              <a:t>its </a:t>
            </a:r>
            <a:r>
              <a:rPr lang="en-US" sz="1800" dirty="0" smtClean="0">
                <a:latin typeface="Comic Sans MS" pitchFamily="66" charset="0"/>
                <a:hlinkClick r:id="rId4"/>
              </a:rPr>
              <a:t>March 7, 1887 founding</a:t>
            </a:r>
            <a:r>
              <a:rPr lang="en-US" sz="1800" dirty="0">
                <a:latin typeface="Comic Sans MS" pitchFamily="66" charset="0"/>
              </a:rPr>
              <a:t>. But another anniversary, 25 years earlier, is just as significant to the university’s history. On July 2, 1862, President Abraham Lincoln signed the Morrill Act, which led to the establishment of land-grant universities</a:t>
            </a:r>
            <a:r>
              <a:rPr lang="en-US" sz="1800" dirty="0" smtClean="0">
                <a:latin typeface="Comic Sans MS" pitchFamily="66" charset="0"/>
              </a:rPr>
              <a:t>.”</a:t>
            </a:r>
            <a:endParaRPr lang="en-US" sz="1800" dirty="0">
              <a:latin typeface="Comic Sans MS" pitchFamily="66" charset="0"/>
            </a:endParaRPr>
          </a:p>
          <a:p>
            <a:endParaRPr lang="en-US" dirty="0"/>
          </a:p>
        </p:txBody>
      </p:sp>
      <p:sp>
        <p:nvSpPr>
          <p:cNvPr id="4" name="TextBox 3"/>
          <p:cNvSpPr txBox="1"/>
          <p:nvPr/>
        </p:nvSpPr>
        <p:spPr>
          <a:xfrm>
            <a:off x="5638800" y="2057400"/>
            <a:ext cx="3048000" cy="1200329"/>
          </a:xfrm>
          <a:prstGeom prst="rect">
            <a:avLst/>
          </a:prstGeom>
          <a:noFill/>
        </p:spPr>
        <p:txBody>
          <a:bodyPr wrap="square" rtlCol="0">
            <a:spAutoFit/>
          </a:bodyPr>
          <a:lstStyle/>
          <a:p>
            <a:pPr algn="ctr"/>
            <a:r>
              <a:rPr lang="en-US" sz="3600" b="1" dirty="0" smtClean="0">
                <a:latin typeface="Comic Sans MS" pitchFamily="66" charset="0"/>
              </a:rPr>
              <a:t>“Land-Grant Legacy” </a:t>
            </a:r>
            <a:endParaRPr lang="en-US" sz="3600" b="1" dirty="0">
              <a:latin typeface="Comic Sans MS" pitchFamily="66"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p14="http://schemas.microsoft.com/office/powerpoint/2010/main" val="281526804"/>
              </p:ext>
            </p:extLst>
          </p:nvPr>
        </p:nvGraphicFramePr>
        <p:xfrm>
          <a:off x="381000" y="183573"/>
          <a:ext cx="7848600" cy="6064827"/>
        </p:xfrm>
        <a:graphic>
          <a:graphicData uri="http://schemas.openxmlformats.org/presentationml/2006/ole">
            <mc:AlternateContent xmlns:mc="http://schemas.openxmlformats.org/markup-compatibility/2006">
              <mc:Choice xmlns:v="urn:schemas-microsoft-com:vml" Requires="v">
                <p:oleObj spid="_x0000_s1148" name="Acrobat Document" r:id="rId3" imgW="10050480" imgH="7766280" progId="AcroExch.Document.7">
                  <p:embed/>
                </p:oleObj>
              </mc:Choice>
              <mc:Fallback>
                <p:oleObj name="Acrobat Document" r:id="rId3" imgW="10050480" imgH="776628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3573"/>
                        <a:ext cx="7848600" cy="6064827"/>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228600" y="152400"/>
            <a:ext cx="8534400" cy="1323439"/>
          </a:xfrm>
          <a:prstGeom prst="rect">
            <a:avLst/>
          </a:prstGeom>
          <a:solidFill>
            <a:srgbClr val="C00000"/>
          </a:solidFill>
          <a:ln w="38100">
            <a:headEnd/>
            <a:tailEnd/>
          </a:ln>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000" dirty="0" smtClean="0">
                <a:solidFill>
                  <a:srgbClr val="FFFFFF"/>
                </a:solidFill>
                <a:latin typeface="Comic Sans MS" pitchFamily="66" charset="0"/>
              </a:rPr>
              <a:t>The Federal Government Started Requiring Matching Funds in 1887</a:t>
            </a:r>
            <a:endParaRPr lang="en-US" sz="4000" dirty="0">
              <a:solidFill>
                <a:srgbClr val="FFFFFF"/>
              </a:solidFill>
              <a:latin typeface="Comic Sans MS" pitchFamily="66" charset="0"/>
            </a:endParaRPr>
          </a:p>
        </p:txBody>
      </p:sp>
      <p:sp>
        <p:nvSpPr>
          <p:cNvPr id="21507" name="Text Box 6"/>
          <p:cNvSpPr txBox="1">
            <a:spLocks noChangeArrowheads="1"/>
          </p:cNvSpPr>
          <p:nvPr/>
        </p:nvSpPr>
        <p:spPr bwMode="auto">
          <a:xfrm>
            <a:off x="0" y="1981200"/>
            <a:ext cx="9144000" cy="1636712"/>
          </a:xfrm>
          <a:prstGeom prst="rect">
            <a:avLst/>
          </a:prstGeom>
          <a:noFill/>
          <a:ln w="9525">
            <a:noFill/>
            <a:miter lim="800000"/>
            <a:headEnd/>
            <a:tailEnd/>
          </a:ln>
        </p:spPr>
        <p:txBody>
          <a:bodyPr>
            <a:spAutoFit/>
          </a:bodyPr>
          <a:lstStyle/>
          <a:p>
            <a:pPr lvl="1">
              <a:spcBef>
                <a:spcPct val="30000"/>
              </a:spcBef>
              <a:buClr>
                <a:srgbClr val="C00000"/>
              </a:buClr>
              <a:tabLst>
                <a:tab pos="863600" algn="l"/>
                <a:tab pos="1260475" algn="l"/>
              </a:tabLst>
            </a:pPr>
            <a:r>
              <a:rPr lang="en-US" sz="3200" u="sng" dirty="0">
                <a:latin typeface="Comic Sans MS" pitchFamily="66" charset="0"/>
              </a:rPr>
              <a:t>Hatch Act of 1887</a:t>
            </a:r>
            <a:r>
              <a:rPr lang="en-US" sz="3200" dirty="0">
                <a:latin typeface="Comic Sans MS" pitchFamily="66" charset="0"/>
              </a:rPr>
              <a:t>:  </a:t>
            </a:r>
            <a:r>
              <a:rPr lang="en-US" sz="3200" dirty="0" smtClean="0">
                <a:latin typeface="Comic Sans MS" pitchFamily="66" charset="0"/>
              </a:rPr>
              <a:t>Established </a:t>
            </a:r>
            <a:r>
              <a:rPr lang="en-US" sz="3200" dirty="0">
                <a:latin typeface="Comic Sans MS" pitchFamily="66" charset="0"/>
              </a:rPr>
              <a:t>Agriculture Experiment Stations</a:t>
            </a:r>
          </a:p>
          <a:p>
            <a:pPr lvl="2">
              <a:spcBef>
                <a:spcPct val="30000"/>
              </a:spcBef>
              <a:buFont typeface="Wingdings" pitchFamily="2" charset="2"/>
              <a:buChar char="§"/>
              <a:tabLst>
                <a:tab pos="863600" algn="l"/>
                <a:tab pos="1260475" algn="l"/>
              </a:tabLst>
            </a:pPr>
            <a:r>
              <a:rPr lang="en-US" sz="2800" dirty="0">
                <a:latin typeface="Comic Sans MS" pitchFamily="66" charset="0"/>
              </a:rPr>
              <a:t>  Annual appropriation – </a:t>
            </a:r>
            <a:r>
              <a:rPr lang="en-US" sz="2800" b="1" u="sng" dirty="0">
                <a:solidFill>
                  <a:srgbClr val="C00000"/>
                </a:solidFill>
                <a:latin typeface="Comic Sans MS" pitchFamily="66" charset="0"/>
              </a:rPr>
              <a:t>State match required</a:t>
            </a:r>
          </a:p>
        </p:txBody>
      </p:sp>
      <p:sp>
        <p:nvSpPr>
          <p:cNvPr id="21508" name="Text Box 7"/>
          <p:cNvSpPr txBox="1">
            <a:spLocks noChangeArrowheads="1"/>
          </p:cNvSpPr>
          <p:nvPr/>
        </p:nvSpPr>
        <p:spPr bwMode="auto">
          <a:xfrm>
            <a:off x="-20320" y="4038600"/>
            <a:ext cx="9144000" cy="1636712"/>
          </a:xfrm>
          <a:prstGeom prst="rect">
            <a:avLst/>
          </a:prstGeom>
          <a:noFill/>
          <a:ln w="9525">
            <a:noFill/>
            <a:miter lim="800000"/>
            <a:headEnd/>
            <a:tailEnd/>
          </a:ln>
        </p:spPr>
        <p:txBody>
          <a:bodyPr>
            <a:spAutoFit/>
          </a:bodyPr>
          <a:lstStyle/>
          <a:p>
            <a:pPr lvl="1">
              <a:spcBef>
                <a:spcPct val="30000"/>
              </a:spcBef>
              <a:buClr>
                <a:srgbClr val="C00000"/>
              </a:buClr>
              <a:tabLst>
                <a:tab pos="804863" algn="l"/>
                <a:tab pos="914400" algn="l"/>
                <a:tab pos="1260475" algn="l"/>
              </a:tabLst>
            </a:pPr>
            <a:r>
              <a:rPr lang="en-US" sz="3200" u="sng" dirty="0">
                <a:latin typeface="Comic Sans MS" pitchFamily="66" charset="0"/>
              </a:rPr>
              <a:t>Smith-Lever Act of 1914</a:t>
            </a:r>
            <a:r>
              <a:rPr lang="en-US" sz="3200" dirty="0">
                <a:latin typeface="Comic Sans MS" pitchFamily="66" charset="0"/>
              </a:rPr>
              <a:t>:  </a:t>
            </a:r>
            <a:r>
              <a:rPr lang="en-US" sz="3200" dirty="0" smtClean="0">
                <a:latin typeface="Comic Sans MS" pitchFamily="66" charset="0"/>
              </a:rPr>
              <a:t>Established </a:t>
            </a:r>
            <a:r>
              <a:rPr lang="en-US" sz="3200" dirty="0">
                <a:latin typeface="Comic Sans MS" pitchFamily="66" charset="0"/>
              </a:rPr>
              <a:t>the Cooperative Extension Service</a:t>
            </a:r>
          </a:p>
          <a:p>
            <a:pPr lvl="2">
              <a:spcBef>
                <a:spcPct val="30000"/>
              </a:spcBef>
              <a:buFont typeface="Wingdings" pitchFamily="2" charset="2"/>
              <a:buChar char="§"/>
              <a:tabLst>
                <a:tab pos="804863" algn="l"/>
                <a:tab pos="914400" algn="l"/>
                <a:tab pos="1260475" algn="l"/>
              </a:tabLst>
            </a:pPr>
            <a:r>
              <a:rPr lang="en-US" sz="2800" dirty="0">
                <a:latin typeface="Comic Sans MS" pitchFamily="66" charset="0"/>
              </a:rPr>
              <a:t>  Annual appropriation – </a:t>
            </a:r>
            <a:r>
              <a:rPr lang="en-US" sz="2800" b="1" u="sng" dirty="0">
                <a:solidFill>
                  <a:srgbClr val="C00000"/>
                </a:solidFill>
                <a:latin typeface="Comic Sans MS" pitchFamily="66" charset="0"/>
              </a:rPr>
              <a:t>State match required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81000" y="160337"/>
            <a:ext cx="8534400" cy="830263"/>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ct val="50000"/>
              </a:spcBef>
              <a:defRPr/>
            </a:pPr>
            <a:r>
              <a:rPr lang="en-US" sz="4800" dirty="0">
                <a:solidFill>
                  <a:srgbClr val="FFFFFF"/>
                </a:solidFill>
                <a:latin typeface="Comic Sans MS" pitchFamily="66" charset="0"/>
              </a:rPr>
              <a:t>Second Morrill Act of 1890</a:t>
            </a:r>
          </a:p>
        </p:txBody>
      </p:sp>
      <p:sp>
        <p:nvSpPr>
          <p:cNvPr id="644103" name="Text Box 7"/>
          <p:cNvSpPr txBox="1">
            <a:spLocks noChangeArrowheads="1"/>
          </p:cNvSpPr>
          <p:nvPr/>
        </p:nvSpPr>
        <p:spPr bwMode="auto">
          <a:xfrm>
            <a:off x="-152400" y="1419761"/>
            <a:ext cx="9067800" cy="4678204"/>
          </a:xfrm>
          <a:prstGeom prst="rect">
            <a:avLst/>
          </a:prstGeom>
          <a:noFill/>
          <a:ln w="9525">
            <a:noFill/>
            <a:miter lim="800000"/>
            <a:headEnd/>
            <a:tailEnd/>
          </a:ln>
        </p:spPr>
        <p:txBody>
          <a:bodyPr wrap="square">
            <a:spAutoFit/>
          </a:bodyPr>
          <a:lstStyle/>
          <a:p>
            <a:pPr marL="0" lvl="2" algn="ctr"/>
            <a:r>
              <a:rPr lang="en-US" sz="4000" dirty="0">
                <a:latin typeface="Comic Sans MS" pitchFamily="66" charset="0"/>
              </a:rPr>
              <a:t>The Civil War ended </a:t>
            </a:r>
            <a:r>
              <a:rPr lang="en-US" sz="4000" dirty="0" smtClean="0">
                <a:latin typeface="Comic Sans MS" pitchFamily="66" charset="0"/>
              </a:rPr>
              <a:t>on May </a:t>
            </a:r>
            <a:r>
              <a:rPr lang="en-US" sz="4000" dirty="0">
                <a:latin typeface="Comic Sans MS" pitchFamily="66" charset="0"/>
              </a:rPr>
              <a:t>9, 1865 </a:t>
            </a:r>
            <a:r>
              <a:rPr lang="en-US" sz="4000" dirty="0" smtClean="0">
                <a:latin typeface="Comic Sans MS" pitchFamily="66" charset="0"/>
              </a:rPr>
              <a:t>and was followed </a:t>
            </a:r>
            <a:r>
              <a:rPr lang="en-US" sz="4000" dirty="0">
                <a:latin typeface="Comic Sans MS" pitchFamily="66" charset="0"/>
              </a:rPr>
              <a:t>by a period of Reconstruction in the </a:t>
            </a:r>
            <a:r>
              <a:rPr lang="en-US" sz="4000" dirty="0" smtClean="0">
                <a:latin typeface="Comic Sans MS" pitchFamily="66" charset="0"/>
              </a:rPr>
              <a:t>South.</a:t>
            </a:r>
          </a:p>
          <a:p>
            <a:pPr marL="0" lvl="2" algn="ctr"/>
            <a:endParaRPr lang="en-US" sz="1800" dirty="0">
              <a:latin typeface="Comic Sans MS" pitchFamily="66" charset="0"/>
            </a:endParaRPr>
          </a:p>
          <a:p>
            <a:pPr marL="0" lvl="2" algn="ctr"/>
            <a:r>
              <a:rPr lang="en-US" sz="4000" dirty="0" smtClean="0">
                <a:latin typeface="Comic Sans MS" pitchFamily="66" charset="0"/>
              </a:rPr>
              <a:t> </a:t>
            </a:r>
            <a:r>
              <a:rPr lang="en-US" sz="4000" dirty="0">
                <a:solidFill>
                  <a:schemeClr val="bg1">
                    <a:lumMod val="25000"/>
                  </a:schemeClr>
                </a:solidFill>
                <a:latin typeface="Comic Sans MS" pitchFamily="66" charset="0"/>
              </a:rPr>
              <a:t>S</a:t>
            </a:r>
            <a:r>
              <a:rPr lang="en-US" sz="4000" dirty="0" smtClean="0">
                <a:solidFill>
                  <a:schemeClr val="bg1">
                    <a:lumMod val="25000"/>
                  </a:schemeClr>
                </a:solidFill>
                <a:latin typeface="Comic Sans MS" pitchFamily="66" charset="0"/>
              </a:rPr>
              <a:t>o by 1890 equal </a:t>
            </a:r>
            <a:r>
              <a:rPr lang="en-US" sz="4000" dirty="0">
                <a:solidFill>
                  <a:schemeClr val="bg1">
                    <a:lumMod val="25000"/>
                  </a:schemeClr>
                </a:solidFill>
                <a:latin typeface="Comic Sans MS" pitchFamily="66" charset="0"/>
              </a:rPr>
              <a:t>access to publically-funded facilities was an important issue </a:t>
            </a:r>
            <a:r>
              <a:rPr lang="en-US" sz="4000" dirty="0" smtClean="0">
                <a:solidFill>
                  <a:schemeClr val="bg1">
                    <a:lumMod val="25000"/>
                  </a:schemeClr>
                </a:solidFill>
                <a:latin typeface="Comic Sans MS" pitchFamily="66" charset="0"/>
              </a:rPr>
              <a:t>in </a:t>
            </a:r>
            <a:r>
              <a:rPr lang="en-US" sz="4000" dirty="0">
                <a:solidFill>
                  <a:schemeClr val="bg1">
                    <a:lumMod val="25000"/>
                  </a:schemeClr>
                </a:solidFill>
                <a:latin typeface="Comic Sans MS" pitchFamily="66" charset="0"/>
              </a:rPr>
              <a:t>the </a:t>
            </a:r>
            <a:r>
              <a:rPr lang="en-US" sz="4000" dirty="0" smtClean="0">
                <a:solidFill>
                  <a:schemeClr val="bg1">
                    <a:lumMod val="25000"/>
                  </a:schemeClr>
                </a:solidFill>
                <a:latin typeface="Comic Sans MS" pitchFamily="66" charset="0"/>
              </a:rPr>
              <a:t>country, especially in Congress</a:t>
            </a:r>
            <a:r>
              <a:rPr lang="en-US" sz="4000" dirty="0">
                <a:solidFill>
                  <a:schemeClr val="bg1">
                    <a:lumMod val="25000"/>
                  </a:schemeClr>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4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81000" y="160336"/>
            <a:ext cx="8534400" cy="830263"/>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ct val="50000"/>
              </a:spcBef>
              <a:defRPr/>
            </a:pPr>
            <a:r>
              <a:rPr lang="en-US" sz="4800" dirty="0">
                <a:solidFill>
                  <a:srgbClr val="FFFFFF"/>
                </a:solidFill>
                <a:latin typeface="Comic Sans MS" pitchFamily="66" charset="0"/>
              </a:rPr>
              <a:t>Second Morrill Act of 1890</a:t>
            </a:r>
          </a:p>
        </p:txBody>
      </p:sp>
      <p:sp>
        <p:nvSpPr>
          <p:cNvPr id="5" name="TextBox 4"/>
          <p:cNvSpPr txBox="1"/>
          <p:nvPr/>
        </p:nvSpPr>
        <p:spPr>
          <a:xfrm>
            <a:off x="1600200" y="1295400"/>
            <a:ext cx="6096000" cy="1569660"/>
          </a:xfrm>
          <a:prstGeom prst="rect">
            <a:avLst/>
          </a:prstGeom>
          <a:solidFill>
            <a:schemeClr val="bg1">
              <a:lumMod val="25000"/>
            </a:schemeClr>
          </a:solidFill>
          <a:ln w="5715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dk1"/>
          </a:lnRef>
          <a:fillRef idx="3">
            <a:schemeClr val="dk1"/>
          </a:fillRef>
          <a:effectRef idx="3">
            <a:schemeClr val="dk1"/>
          </a:effectRef>
          <a:fontRef idx="minor">
            <a:schemeClr val="lt1"/>
          </a:fontRef>
        </p:style>
        <p:txBody>
          <a:bodyPr wrap="square" rtlCol="0">
            <a:spAutoFit/>
          </a:bodyPr>
          <a:lstStyle/>
          <a:p>
            <a:pPr marL="393700" lvl="2" indent="-393700" algn="ctr">
              <a:spcBef>
                <a:spcPct val="30000"/>
              </a:spcBef>
              <a:buClr>
                <a:srgbClr val="C00000"/>
              </a:buClr>
              <a:tabLst>
                <a:tab pos="571500" algn="l"/>
                <a:tab pos="914400" algn="l"/>
                <a:tab pos="1597025" algn="l"/>
              </a:tabLst>
            </a:pPr>
            <a:r>
              <a:rPr lang="en-US" sz="3200" dirty="0" smtClean="0">
                <a:solidFill>
                  <a:srgbClr val="FFFFFF"/>
                </a:solidFill>
                <a:latin typeface="Comic Sans MS" pitchFamily="66" charset="0"/>
              </a:rPr>
              <a:t>The Act provided two optional methods States could use to qualify for federal funds:</a:t>
            </a:r>
          </a:p>
        </p:txBody>
      </p:sp>
      <p:sp>
        <p:nvSpPr>
          <p:cNvPr id="2" name="TextBox 1"/>
          <p:cNvSpPr txBox="1"/>
          <p:nvPr/>
        </p:nvSpPr>
        <p:spPr>
          <a:xfrm>
            <a:off x="533400" y="3129677"/>
            <a:ext cx="8382000" cy="2585323"/>
          </a:xfrm>
          <a:prstGeom prst="rect">
            <a:avLst/>
          </a:prstGeom>
          <a:noFill/>
        </p:spPr>
        <p:txBody>
          <a:bodyPr wrap="square" rtlCol="0">
            <a:spAutoFit/>
          </a:bodyPr>
          <a:lstStyle/>
          <a:p>
            <a:pPr marL="514350" lvl="2" indent="-514350">
              <a:spcBef>
                <a:spcPct val="30000"/>
              </a:spcBef>
              <a:buAutoNum type="arabicPeriod"/>
              <a:tabLst>
                <a:tab pos="571500" algn="l"/>
                <a:tab pos="914400" algn="l"/>
                <a:tab pos="1597025" algn="l"/>
              </a:tabLst>
            </a:pPr>
            <a:r>
              <a:rPr lang="en-US" sz="3000" dirty="0">
                <a:latin typeface="Comic Sans MS" pitchFamily="66" charset="0"/>
              </a:rPr>
              <a:t>Prove </a:t>
            </a:r>
            <a:r>
              <a:rPr lang="en-US" sz="3000" dirty="0" smtClean="0">
                <a:latin typeface="Comic Sans MS" pitchFamily="66" charset="0"/>
              </a:rPr>
              <a:t>that race wasn’t </a:t>
            </a:r>
            <a:r>
              <a:rPr lang="en-US" sz="3000" dirty="0">
                <a:latin typeface="Comic Sans MS" pitchFamily="66" charset="0"/>
              </a:rPr>
              <a:t>a </a:t>
            </a:r>
            <a:r>
              <a:rPr lang="en-US" sz="3000" dirty="0" smtClean="0">
                <a:latin typeface="Comic Sans MS" pitchFamily="66" charset="0"/>
              </a:rPr>
              <a:t>criteria </a:t>
            </a:r>
            <a:r>
              <a:rPr lang="en-US" sz="3000" dirty="0">
                <a:latin typeface="Comic Sans MS" pitchFamily="66" charset="0"/>
              </a:rPr>
              <a:t>for admission to their </a:t>
            </a:r>
            <a:r>
              <a:rPr lang="en-US" sz="3000" dirty="0" smtClean="0">
                <a:latin typeface="Comic Sans MS" pitchFamily="66" charset="0"/>
              </a:rPr>
              <a:t>existing land-grant </a:t>
            </a:r>
            <a:r>
              <a:rPr lang="en-US" sz="3000" dirty="0">
                <a:latin typeface="Comic Sans MS" pitchFamily="66" charset="0"/>
              </a:rPr>
              <a:t>college  </a:t>
            </a:r>
            <a:r>
              <a:rPr lang="en-US" sz="3000" dirty="0" smtClean="0">
                <a:latin typeface="Comic Sans MS" pitchFamily="66" charset="0"/>
              </a:rPr>
              <a:t> </a:t>
            </a:r>
            <a:r>
              <a:rPr lang="en-US" sz="3000" u="sng" dirty="0" smtClean="0">
                <a:latin typeface="Comic Sans MS" pitchFamily="66" charset="0"/>
              </a:rPr>
              <a:t>or</a:t>
            </a:r>
            <a:r>
              <a:rPr lang="en-US" sz="3000" dirty="0" smtClean="0">
                <a:latin typeface="Comic Sans MS" pitchFamily="66" charset="0"/>
              </a:rPr>
              <a:t> </a:t>
            </a:r>
            <a:endParaRPr lang="en-US" sz="3000" dirty="0">
              <a:latin typeface="Comic Sans MS" pitchFamily="66" charset="0"/>
            </a:endParaRPr>
          </a:p>
          <a:p>
            <a:pPr marL="514350" lvl="2" indent="-514350">
              <a:spcBef>
                <a:spcPct val="30000"/>
              </a:spcBef>
              <a:buAutoNum type="arabicPeriod"/>
              <a:tabLst>
                <a:tab pos="571500" algn="l"/>
                <a:tab pos="914400" algn="l"/>
                <a:tab pos="1597025" algn="l"/>
              </a:tabLst>
            </a:pPr>
            <a:r>
              <a:rPr lang="en-US" sz="3000" dirty="0">
                <a:latin typeface="Comic Sans MS" pitchFamily="66" charset="0"/>
              </a:rPr>
              <a:t>Establish a separate land-grant college for their black citizens!</a:t>
            </a:r>
          </a:p>
          <a:p>
            <a:endParaRPr lang="en-US" dirty="0"/>
          </a:p>
        </p:txBody>
      </p:sp>
    </p:spTree>
    <p:extLst>
      <p:ext uri="{BB962C8B-B14F-4D97-AF65-F5344CB8AC3E}">
        <p14:creationId xmlns:p14="http://schemas.microsoft.com/office/powerpoint/2010/main" val="1036204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381000" y="160337"/>
            <a:ext cx="8534400" cy="830263"/>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ct val="50000"/>
              </a:spcBef>
              <a:defRPr/>
            </a:pPr>
            <a:r>
              <a:rPr lang="en-US" sz="4800" dirty="0">
                <a:solidFill>
                  <a:srgbClr val="FFFFFF"/>
                </a:solidFill>
                <a:latin typeface="Comic Sans MS" pitchFamily="66" charset="0"/>
              </a:rPr>
              <a:t>Second Morrill Act of 1890</a:t>
            </a:r>
          </a:p>
        </p:txBody>
      </p:sp>
      <p:sp>
        <p:nvSpPr>
          <p:cNvPr id="5" name="TextBox 4"/>
          <p:cNvSpPr txBox="1"/>
          <p:nvPr/>
        </p:nvSpPr>
        <p:spPr>
          <a:xfrm>
            <a:off x="495300" y="1295400"/>
            <a:ext cx="8077200" cy="3046988"/>
          </a:xfrm>
          <a:prstGeom prst="rect">
            <a:avLst/>
          </a:prstGeom>
          <a:noFill/>
          <a:ln w="5715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style>
          <a:lnRef idx="0">
            <a:schemeClr val="dk1"/>
          </a:lnRef>
          <a:fillRef idx="3">
            <a:schemeClr val="dk1"/>
          </a:fillRef>
          <a:effectRef idx="3">
            <a:schemeClr val="dk1"/>
          </a:effectRef>
          <a:fontRef idx="minor">
            <a:schemeClr val="lt1"/>
          </a:fontRef>
        </p:style>
        <p:txBody>
          <a:bodyPr wrap="square" rtlCol="0">
            <a:spAutoFit/>
          </a:bodyPr>
          <a:lstStyle/>
          <a:p>
            <a:pPr marL="228600" lvl="2" indent="63500" algn="ctr">
              <a:spcBef>
                <a:spcPct val="30000"/>
              </a:spcBef>
              <a:buClr>
                <a:srgbClr val="C00000"/>
              </a:buClr>
              <a:tabLst>
                <a:tab pos="571500" algn="l"/>
                <a:tab pos="914400" algn="l"/>
                <a:tab pos="1597025" algn="l"/>
              </a:tabLst>
            </a:pPr>
            <a:r>
              <a:rPr lang="en-US" sz="3200" dirty="0" smtClean="0">
                <a:solidFill>
                  <a:schemeClr val="tx1"/>
                </a:solidFill>
                <a:latin typeface="Comic Sans MS" pitchFamily="66" charset="0"/>
              </a:rPr>
              <a:t>Every Southern state selected the second option and established a separate land-grant </a:t>
            </a:r>
            <a:r>
              <a:rPr lang="en-US" sz="3200" dirty="0">
                <a:solidFill>
                  <a:schemeClr val="tx1"/>
                </a:solidFill>
                <a:latin typeface="Comic Sans MS" pitchFamily="66" charset="0"/>
              </a:rPr>
              <a:t>college for their black </a:t>
            </a:r>
            <a:r>
              <a:rPr lang="en-US" sz="3200" dirty="0" smtClean="0">
                <a:solidFill>
                  <a:schemeClr val="tx1"/>
                </a:solidFill>
                <a:latin typeface="Comic Sans MS" pitchFamily="66" charset="0"/>
              </a:rPr>
              <a:t>citizens, thus the “1890 Land-Grants” were created all over the then-segregated South!</a:t>
            </a:r>
            <a:endParaRPr lang="en-US" sz="3200" dirty="0">
              <a:solidFill>
                <a:schemeClr val="tx1"/>
              </a:solidFill>
              <a:latin typeface="Comic Sans MS" pitchFamily="66" charset="0"/>
            </a:endParaRPr>
          </a:p>
        </p:txBody>
      </p:sp>
      <p:sp>
        <p:nvSpPr>
          <p:cNvPr id="2" name="Oval 1"/>
          <p:cNvSpPr/>
          <p:nvPr/>
        </p:nvSpPr>
        <p:spPr bwMode="auto">
          <a:xfrm>
            <a:off x="228600" y="4572000"/>
            <a:ext cx="8686800" cy="1828800"/>
          </a:xfrm>
          <a:prstGeom prst="ellipse">
            <a:avLst/>
          </a:prstGeom>
          <a:solidFill>
            <a:schemeClr val="bg1">
              <a:lumMod val="25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9300" lvl="3" algn="ctr">
              <a:spcBef>
                <a:spcPct val="30000"/>
              </a:spcBef>
              <a:buClr>
                <a:schemeClr val="tx2"/>
              </a:buClr>
              <a:tabLst>
                <a:tab pos="1260475" algn="l"/>
                <a:tab pos="1597025" algn="l"/>
              </a:tabLst>
              <a:defRPr/>
            </a:pPr>
            <a:r>
              <a:rPr lang="en-US" sz="3000" dirty="0">
                <a:solidFill>
                  <a:srgbClr val="FFFFFF"/>
                </a:solidFill>
                <a:latin typeface="Comic Sans MS" pitchFamily="66" charset="0"/>
              </a:rPr>
              <a:t>What NC School was established as a result of the Second Morrill Act?</a:t>
            </a:r>
            <a:endParaRPr lang="en-US" sz="3000" u="sng" dirty="0">
              <a:solidFill>
                <a:srgbClr val="FFFF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6"/>
          <p:cNvSpPr txBox="1">
            <a:spLocks noChangeArrowheads="1"/>
          </p:cNvSpPr>
          <p:nvPr/>
        </p:nvSpPr>
        <p:spPr bwMode="auto">
          <a:xfrm>
            <a:off x="304800" y="2057400"/>
            <a:ext cx="8458200" cy="461963"/>
          </a:xfrm>
          <a:prstGeom prst="rect">
            <a:avLst/>
          </a:prstGeom>
          <a:noFill/>
          <a:ln w="9525">
            <a:noFill/>
            <a:miter lim="800000"/>
            <a:headEnd/>
            <a:tailEnd/>
          </a:ln>
        </p:spPr>
        <p:txBody>
          <a:bodyPr>
            <a:spAutoFit/>
          </a:bodyPr>
          <a:lstStyle/>
          <a:p>
            <a:pPr lvl="2">
              <a:spcBef>
                <a:spcPct val="30000"/>
              </a:spcBef>
              <a:tabLst>
                <a:tab pos="1260475" algn="l"/>
                <a:tab pos="1597025" algn="l"/>
              </a:tabLst>
            </a:pPr>
            <a:r>
              <a:rPr lang="en-US" sz="2400">
                <a:latin typeface="Comic Sans MS" pitchFamily="66" charset="0"/>
              </a:rPr>
              <a:t>  </a:t>
            </a:r>
            <a:endParaRPr lang="en-US" sz="2800">
              <a:latin typeface="Comic Sans MS" pitchFamily="66" charset="0"/>
            </a:endParaRPr>
          </a:p>
        </p:txBody>
      </p:sp>
      <p:sp>
        <p:nvSpPr>
          <p:cNvPr id="18436" name="Text Box 7"/>
          <p:cNvSpPr txBox="1">
            <a:spLocks noChangeArrowheads="1"/>
          </p:cNvSpPr>
          <p:nvPr/>
        </p:nvSpPr>
        <p:spPr bwMode="auto">
          <a:xfrm>
            <a:off x="-228600" y="7848600"/>
            <a:ext cx="9296400" cy="584775"/>
          </a:xfrm>
          <a:prstGeom prst="rect">
            <a:avLst/>
          </a:prstGeom>
          <a:noFill/>
          <a:ln w="9525">
            <a:noFill/>
            <a:miter lim="800000"/>
            <a:headEnd/>
            <a:tailEnd/>
          </a:ln>
        </p:spPr>
        <p:txBody>
          <a:bodyPr>
            <a:spAutoFit/>
          </a:bodyPr>
          <a:lstStyle/>
          <a:p>
            <a:pPr marL="635000" lvl="3" indent="50800">
              <a:spcBef>
                <a:spcPct val="30000"/>
              </a:spcBef>
              <a:buClr>
                <a:schemeClr val="tx2"/>
              </a:buClr>
              <a:tabLst>
                <a:tab pos="1260475" algn="l"/>
                <a:tab pos="1597025" algn="l"/>
              </a:tabLst>
            </a:pPr>
            <a:r>
              <a:rPr lang="en-US" sz="3200" i="1" dirty="0" smtClean="0">
                <a:latin typeface="Comic Sans MS" pitchFamily="66" charset="0"/>
              </a:rPr>
              <a:t>“</a:t>
            </a:r>
            <a:endParaRPr lang="en-US" sz="3000" dirty="0">
              <a:latin typeface="Comic Sans MS" pitchFamily="66" charset="0"/>
            </a:endParaRPr>
          </a:p>
        </p:txBody>
      </p:sp>
      <p:sp>
        <p:nvSpPr>
          <p:cNvPr id="17413" name="Text Box 8"/>
          <p:cNvSpPr txBox="1">
            <a:spLocks noChangeArrowheads="1"/>
          </p:cNvSpPr>
          <p:nvPr/>
        </p:nvSpPr>
        <p:spPr bwMode="auto">
          <a:xfrm>
            <a:off x="381000" y="685800"/>
            <a:ext cx="8382000" cy="584775"/>
          </a:xfrm>
          <a:prstGeom prst="rect">
            <a:avLst/>
          </a:prstGeom>
          <a:noFill/>
          <a:ln>
            <a:noFill/>
            <a:headEnd/>
            <a:tailEnd/>
          </a:ln>
          <a:effectLst>
            <a:glow rad="228600">
              <a:schemeClr val="accent4">
                <a:satMod val="175000"/>
                <a:alpha val="40000"/>
              </a:schemeClr>
            </a:glow>
          </a:effectLst>
        </p:spPr>
        <p:style>
          <a:lnRef idx="2">
            <a:schemeClr val="dk1"/>
          </a:lnRef>
          <a:fillRef idx="1">
            <a:schemeClr val="lt1"/>
          </a:fillRef>
          <a:effectRef idx="0">
            <a:schemeClr val="dk1"/>
          </a:effectRef>
          <a:fontRef idx="minor">
            <a:schemeClr val="dk1"/>
          </a:fontRef>
        </p:style>
        <p:txBody>
          <a:bodyPr wrap="square">
            <a:spAutoFit/>
          </a:bodyPr>
          <a:lstStyle/>
          <a:p>
            <a:pPr marL="749300" lvl="3" algn="ctr">
              <a:spcBef>
                <a:spcPct val="30000"/>
              </a:spcBef>
              <a:buClr>
                <a:schemeClr val="tx2"/>
              </a:buClr>
              <a:tabLst>
                <a:tab pos="1260475" algn="l"/>
                <a:tab pos="1597025" algn="l"/>
              </a:tabLst>
              <a:defRPr/>
            </a:pPr>
            <a:r>
              <a:rPr lang="en-US" sz="3200" b="1" dirty="0" smtClean="0">
                <a:solidFill>
                  <a:srgbClr val="FFFFFF"/>
                </a:solidFill>
                <a:latin typeface="Comic Sans MS" pitchFamily="66" charset="0"/>
              </a:rPr>
              <a:t> </a:t>
            </a:r>
            <a:endParaRPr lang="en-US" sz="3200" b="1" u="sng" dirty="0">
              <a:solidFill>
                <a:srgbClr val="FFFFFF"/>
              </a:solidFill>
              <a:latin typeface="Comic Sans MS" pitchFamily="66" charset="0"/>
            </a:endParaRPr>
          </a:p>
        </p:txBody>
      </p:sp>
      <p:sp>
        <p:nvSpPr>
          <p:cNvPr id="2" name="TextBox 1"/>
          <p:cNvSpPr txBox="1"/>
          <p:nvPr/>
        </p:nvSpPr>
        <p:spPr>
          <a:xfrm>
            <a:off x="381000" y="242501"/>
            <a:ext cx="8305800" cy="138499"/>
          </a:xfrm>
          <a:prstGeom prst="rect">
            <a:avLst/>
          </a:prstGeom>
          <a:solidFill>
            <a:schemeClr val="tx2">
              <a:lumMod val="50000"/>
            </a:schemeClr>
          </a:solidFill>
        </p:spPr>
        <p:txBody>
          <a:bodyPr wrap="square" rtlCol="0">
            <a:spAutoFit/>
          </a:bodyPr>
          <a:lstStyle/>
          <a:p>
            <a:endParaRPr lang="en-US" dirty="0"/>
          </a:p>
        </p:txBody>
      </p:sp>
      <p:sp>
        <p:nvSpPr>
          <p:cNvPr id="3" name="TextBox 2"/>
          <p:cNvSpPr txBox="1"/>
          <p:nvPr/>
        </p:nvSpPr>
        <p:spPr>
          <a:xfrm>
            <a:off x="381000" y="4343400"/>
            <a:ext cx="8305800" cy="1692771"/>
          </a:xfrm>
          <a:prstGeom prst="rect">
            <a:avLst/>
          </a:prstGeom>
          <a:noFill/>
        </p:spPr>
        <p:txBody>
          <a:bodyPr wrap="square" rtlCol="0">
            <a:spAutoFit/>
          </a:bodyPr>
          <a:lstStyle/>
          <a:p>
            <a:endParaRPr lang="en-US" sz="1400" dirty="0">
              <a:latin typeface="Comic Sans MS" pitchFamily="66" charset="0"/>
            </a:endParaRPr>
          </a:p>
          <a:p>
            <a:r>
              <a:rPr lang="en-US" sz="1800" dirty="0">
                <a:latin typeface="Comic Sans MS" pitchFamily="66" charset="0"/>
              </a:rPr>
              <a:t>In 1890, Congress enacted the Second Morrill Act that mandated “a separate college for the colored race.” The Agricultural and Mechanical College for the Colored Race (now N.C. A&amp;T) was established as that school in the state of North Carolina by an act of the General Assembly ratified on March 9, 1891</a:t>
            </a:r>
            <a:r>
              <a:rPr lang="en-US" sz="1800" dirty="0" smtClean="0">
                <a:latin typeface="Comic Sans MS" pitchFamily="66" charset="0"/>
              </a:rPr>
              <a:t>.</a:t>
            </a:r>
            <a:endParaRPr lang="en-US" sz="1400" dirty="0">
              <a:latin typeface="Comic Sans MS" pitchFamily="66" charset="0"/>
            </a:endParaRPr>
          </a:p>
        </p:txBody>
      </p:sp>
      <p:sp>
        <p:nvSpPr>
          <p:cNvPr id="4" name="TextBox 3"/>
          <p:cNvSpPr txBox="1"/>
          <p:nvPr/>
        </p:nvSpPr>
        <p:spPr>
          <a:xfrm>
            <a:off x="5638800" y="2123182"/>
            <a:ext cx="2667000" cy="1569660"/>
          </a:xfrm>
          <a:prstGeom prst="rect">
            <a:avLst/>
          </a:prstGeom>
          <a:noFill/>
        </p:spPr>
        <p:txBody>
          <a:bodyPr wrap="square" rtlCol="0">
            <a:spAutoFit/>
          </a:bodyPr>
          <a:lstStyle/>
          <a:p>
            <a:pPr algn="ctr"/>
            <a:r>
              <a:rPr lang="en-US" sz="3200" b="1" dirty="0" smtClean="0">
                <a:latin typeface="Comic Sans MS" pitchFamily="66" charset="0"/>
              </a:rPr>
              <a:t>“1890 Land-Grant Legacy” </a:t>
            </a:r>
            <a:endParaRPr lang="en-US" sz="3200" b="1" dirty="0">
              <a:latin typeface="Comic Sans MS" pitchFamily="66"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604" y="533400"/>
            <a:ext cx="6379996" cy="851663"/>
          </a:xfrm>
          <a:prstGeom prst="rect">
            <a:avLst/>
          </a:prstGeom>
          <a:noFill/>
          <a:ln w="57150">
            <a:solidFill>
              <a:schemeClr val="bg1">
                <a:lumMod val="2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descr="http://www.ncat.edu/images/_site/universal_new_photography_ncat/about/about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4874557" cy="2209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76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1143000"/>
            <a:ext cx="9144000" cy="53038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2800" b="1" u="sng" dirty="0">
                <a:solidFill>
                  <a:schemeClr val="accent6">
                    <a:lumMod val="50000"/>
                  </a:schemeClr>
                </a:solidFill>
                <a:latin typeface="Comic Sans MS" pitchFamily="66" charset="0"/>
              </a:rPr>
              <a:t>Past 21 Years</a:t>
            </a:r>
            <a:r>
              <a:rPr lang="en-US" sz="2800" b="1" dirty="0">
                <a:latin typeface="Comic Sans MS" pitchFamily="66" charset="0"/>
              </a:rPr>
              <a:t>: </a:t>
            </a:r>
            <a:r>
              <a:rPr lang="en-US" sz="2800" dirty="0">
                <a:latin typeface="Comic Sans MS" pitchFamily="66" charset="0"/>
              </a:rPr>
              <a:t>Lecturer and Associate Chair for Administration, Finance and Entrepreneurship, Computer Science Department, University of North Carolina at Chapel </a:t>
            </a:r>
            <a:r>
              <a:rPr lang="en-US" sz="2800" dirty="0" smtClean="0">
                <a:latin typeface="Comic Sans MS" pitchFamily="66" charset="0"/>
              </a:rPr>
              <a:t>Hill – 11</a:t>
            </a:r>
            <a:r>
              <a:rPr lang="en-US" sz="2800" baseline="30000" dirty="0" smtClean="0">
                <a:latin typeface="Comic Sans MS" pitchFamily="66" charset="0"/>
              </a:rPr>
              <a:t>th</a:t>
            </a:r>
            <a:r>
              <a:rPr lang="en-US" sz="2800" dirty="0" smtClean="0">
                <a:latin typeface="Comic Sans MS" pitchFamily="66" charset="0"/>
              </a:rPr>
              <a:t> </a:t>
            </a:r>
            <a:r>
              <a:rPr lang="en-US" sz="2800" dirty="0">
                <a:latin typeface="Comic Sans MS" pitchFamily="66" charset="0"/>
              </a:rPr>
              <a:t>time teaching this course!</a:t>
            </a:r>
          </a:p>
          <a:p>
            <a:pPr marL="114300" indent="0">
              <a:lnSpc>
                <a:spcPct val="80000"/>
              </a:lnSpc>
              <a:buClrTx/>
              <a:buNone/>
            </a:pPr>
            <a:endParaRPr lang="en-US" sz="1200" b="1" dirty="0" smtClean="0">
              <a:latin typeface="Comic Sans MS" pitchFamily="66" charset="0"/>
            </a:endParaRPr>
          </a:p>
          <a:p>
            <a:pPr marL="571500" indent="-457200">
              <a:lnSpc>
                <a:spcPct val="80000"/>
              </a:lnSpc>
              <a:buClrTx/>
              <a:buFont typeface="Wingdings" pitchFamily="2" charset="2"/>
              <a:buChar char="ü"/>
            </a:pPr>
            <a:r>
              <a:rPr lang="en-US" sz="2800" b="1" u="sng" dirty="0" smtClean="0">
                <a:solidFill>
                  <a:schemeClr val="accent6">
                    <a:lumMod val="50000"/>
                  </a:schemeClr>
                </a:solidFill>
                <a:latin typeface="Comic Sans MS" pitchFamily="66" charset="0"/>
              </a:rPr>
              <a:t>Previous 22 Years</a:t>
            </a:r>
            <a:r>
              <a:rPr lang="en-US" sz="2800" b="1" dirty="0" smtClean="0">
                <a:latin typeface="Comic Sans MS" pitchFamily="66" charset="0"/>
              </a:rPr>
              <a:t>: </a:t>
            </a:r>
            <a:r>
              <a:rPr lang="en-US" sz="2800" dirty="0" smtClean="0">
                <a:latin typeface="Comic Sans MS" pitchFamily="66" charset="0"/>
              </a:rPr>
              <a:t>Co-founder of two computer software companies; worked for Motorola Computer Systems; CFO for a large NC Human Services state agency; PI of DHEW funded population characteristics study; early grant writer; first white male teacher at NC’s African-American, female state reform school - my 1</a:t>
            </a:r>
            <a:r>
              <a:rPr lang="en-US" sz="2800" baseline="30000" dirty="0" smtClean="0">
                <a:latin typeface="Comic Sans MS" pitchFamily="66" charset="0"/>
              </a:rPr>
              <a:t>st</a:t>
            </a:r>
            <a:r>
              <a:rPr lang="en-US" sz="2800" dirty="0" smtClean="0">
                <a:latin typeface="Comic Sans MS" pitchFamily="66" charset="0"/>
              </a:rPr>
              <a:t> job after undergraduate school at </a:t>
            </a:r>
            <a:r>
              <a:rPr lang="en-US" sz="2800" u="sng" dirty="0" smtClean="0">
                <a:latin typeface="Comic Sans MS" pitchFamily="66" charset="0"/>
              </a:rPr>
              <a:t>Wake Forest University</a:t>
            </a:r>
            <a:r>
              <a:rPr lang="en-US" sz="2800" dirty="0" smtClean="0">
                <a:latin typeface="Comic Sans MS" pitchFamily="66" charset="0"/>
              </a:rPr>
              <a:t>!</a:t>
            </a:r>
          </a:p>
          <a:p>
            <a:pPr marL="457200">
              <a:lnSpc>
                <a:spcPct val="80000"/>
              </a:lnSpc>
              <a:buClrTx/>
              <a:buFont typeface="Wingdings" pitchFamily="2" charset="2"/>
              <a:buChar char="ü"/>
            </a:pPr>
            <a:endParaRPr lang="en-US" sz="2400" b="1" dirty="0" smtClean="0">
              <a:latin typeface="Comic Sans MS" pitchFamily="66" charset="0"/>
            </a:endParaRPr>
          </a:p>
        </p:txBody>
      </p:sp>
      <p:sp>
        <p:nvSpPr>
          <p:cNvPr id="6148"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
        <p:nvSpPr>
          <p:cNvPr id="5" name="Rectangle 2"/>
          <p:cNvSpPr txBox="1">
            <a:spLocks noChangeArrowheads="1"/>
          </p:cNvSpPr>
          <p:nvPr/>
        </p:nvSpPr>
        <p:spPr bwMode="auto">
          <a:xfrm>
            <a:off x="304800" y="228600"/>
            <a:ext cx="8382000" cy="793750"/>
          </a:xfrm>
          <a:prstGeom prst="rect">
            <a:avLst/>
          </a:prstGeom>
          <a:solidFill>
            <a:schemeClr val="accent6">
              <a:lumMod val="50000"/>
            </a:schemeClr>
          </a:solidFill>
          <a:ln w="57150">
            <a:solidFill>
              <a:schemeClr val="tx1"/>
            </a:solidFill>
            <a:miter lim="800000"/>
            <a:headEnd/>
            <a:tailEnd/>
          </a:ln>
          <a:effectLst/>
        </p:spPr>
        <p:txBody>
          <a:bodyPr vert="horz" wrap="square" lIns="90488" tIns="44450" rIns="90488" bIns="4445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a:lstStyle>
          <a:p>
            <a:pPr algn="ctr"/>
            <a:r>
              <a:rPr lang="en-US" sz="4800" dirty="0">
                <a:solidFill>
                  <a:srgbClr val="FFFFFF"/>
                </a:solidFill>
                <a:latin typeface="Comic Sans MS" pitchFamily="66" charset="0"/>
              </a:rPr>
              <a:t>Not a Traditional Academic</a:t>
            </a:r>
            <a:endParaRPr lang="en-US" sz="4800" dirty="0" smtClean="0">
              <a:solidFill>
                <a:srgbClr val="FFFFFF"/>
              </a:solidFill>
              <a:latin typeface="Comic Sans MS" pitchFamily="66" charset="0"/>
            </a:endParaRPr>
          </a:p>
        </p:txBody>
      </p:sp>
    </p:spTree>
    <p:extLst>
      <p:ext uri="{BB962C8B-B14F-4D97-AF65-F5344CB8AC3E}">
        <p14:creationId xmlns:p14="http://schemas.microsoft.com/office/powerpoint/2010/main" val="1886340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2959344997"/>
              </p:ext>
            </p:extLst>
          </p:nvPr>
        </p:nvGraphicFramePr>
        <p:xfrm>
          <a:off x="381000" y="142009"/>
          <a:ext cx="8001000" cy="6182591"/>
        </p:xfrm>
        <a:graphic>
          <a:graphicData uri="http://schemas.openxmlformats.org/presentationml/2006/ole">
            <mc:AlternateContent xmlns:mc="http://schemas.openxmlformats.org/markup-compatibility/2006">
              <mc:Choice xmlns:v="urn:schemas-microsoft-com:vml" Requires="v">
                <p:oleObj spid="_x0000_s2173" name="Acrobat Document" r:id="rId3" imgW="10050480" imgH="7766280" progId="AcroExch.Document.7">
                  <p:embed/>
                </p:oleObj>
              </mc:Choice>
              <mc:Fallback>
                <p:oleObj name="Acrobat Document" r:id="rId3" imgW="10050480" imgH="7766280" progId="AcroExch.Document.7">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2009"/>
                        <a:ext cx="8001000" cy="6182591"/>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203200" y="1981200"/>
            <a:ext cx="8788400" cy="2092881"/>
          </a:xfrm>
          <a:prstGeom prst="rect">
            <a:avLst/>
          </a:prstGeom>
          <a:noFill/>
          <a:ln w="9525">
            <a:noFill/>
            <a:miter lim="800000"/>
            <a:headEnd/>
            <a:tailEnd/>
          </a:ln>
        </p:spPr>
        <p:txBody>
          <a:bodyPr wrap="square">
            <a:spAutoFit/>
          </a:bodyPr>
          <a:lstStyle/>
          <a:p>
            <a:r>
              <a:rPr lang="en-US" sz="2000" dirty="0" smtClean="0">
                <a:latin typeface="Comic Sans MS" pitchFamily="66" charset="0"/>
              </a:rPr>
              <a:t>On </a:t>
            </a:r>
            <a:r>
              <a:rPr lang="en-US" sz="2000" dirty="0">
                <a:latin typeface="Comic Sans MS" pitchFamily="66" charset="0"/>
              </a:rPr>
              <a:t>August 29, </a:t>
            </a:r>
            <a:r>
              <a:rPr lang="en-US" sz="2000" dirty="0" smtClean="0">
                <a:latin typeface="Comic Sans MS" pitchFamily="66" charset="0"/>
              </a:rPr>
              <a:t>1916, Congress passed the </a:t>
            </a:r>
            <a:r>
              <a:rPr lang="en-US" sz="2000" dirty="0">
                <a:latin typeface="Comic Sans MS" pitchFamily="66" charset="0"/>
              </a:rPr>
              <a:t>Army Appropriation </a:t>
            </a:r>
            <a:r>
              <a:rPr lang="en-US" sz="2000" dirty="0" smtClean="0">
                <a:latin typeface="Comic Sans MS" pitchFamily="66" charset="0"/>
              </a:rPr>
              <a:t>Act which authorized the creation of the CND.  It </a:t>
            </a:r>
            <a:r>
              <a:rPr lang="en-US" sz="2000" dirty="0">
                <a:latin typeface="Comic Sans MS" pitchFamily="66" charset="0"/>
              </a:rPr>
              <a:t>c</a:t>
            </a:r>
            <a:r>
              <a:rPr lang="en-US" sz="2000" dirty="0" smtClean="0">
                <a:latin typeface="Comic Sans MS" pitchFamily="66" charset="0"/>
              </a:rPr>
              <a:t>onsisted </a:t>
            </a:r>
            <a:r>
              <a:rPr lang="en-US" sz="2000" dirty="0">
                <a:latin typeface="Comic Sans MS" pitchFamily="66" charset="0"/>
              </a:rPr>
              <a:t>of the Secretaries of War, </a:t>
            </a:r>
            <a:r>
              <a:rPr lang="en-US" sz="2000" dirty="0" smtClean="0">
                <a:latin typeface="Comic Sans MS" pitchFamily="66" charset="0"/>
              </a:rPr>
              <a:t>the Navy</a:t>
            </a:r>
            <a:r>
              <a:rPr lang="en-US" sz="2000" dirty="0">
                <a:latin typeface="Comic Sans MS" pitchFamily="66" charset="0"/>
              </a:rPr>
              <a:t>, the Interior, Agriculture, Commerce, and </a:t>
            </a:r>
            <a:r>
              <a:rPr lang="en-US" sz="2000" dirty="0" smtClean="0">
                <a:latin typeface="Comic Sans MS" pitchFamily="66" charset="0"/>
              </a:rPr>
              <a:t>Labor.  It was assisted </a:t>
            </a:r>
            <a:r>
              <a:rPr lang="en-US" sz="2000" dirty="0">
                <a:latin typeface="Comic Sans MS" pitchFamily="66" charset="0"/>
              </a:rPr>
              <a:t>by an Advisory Commission appointed by </a:t>
            </a:r>
            <a:r>
              <a:rPr lang="en-US" sz="2000" dirty="0" smtClean="0">
                <a:latin typeface="Comic Sans MS" pitchFamily="66" charset="0"/>
              </a:rPr>
              <a:t>President Woodrow Wilson on </a:t>
            </a:r>
            <a:r>
              <a:rPr lang="en-US" sz="2000" dirty="0">
                <a:latin typeface="Comic Sans MS" pitchFamily="66" charset="0"/>
              </a:rPr>
              <a:t>October 11, 1916</a:t>
            </a:r>
            <a:r>
              <a:rPr lang="en-US" sz="2000" dirty="0" smtClean="0">
                <a:latin typeface="Comic Sans MS" pitchFamily="66" charset="0"/>
              </a:rPr>
              <a:t>.</a:t>
            </a:r>
          </a:p>
          <a:p>
            <a:endParaRPr lang="en-US" sz="1000" dirty="0">
              <a:latin typeface="Comic Sans MS" pitchFamily="66" charset="0"/>
            </a:endParaRPr>
          </a:p>
          <a:p>
            <a:r>
              <a:rPr lang="en-US" sz="2000" b="1" dirty="0" smtClean="0">
                <a:solidFill>
                  <a:srgbClr val="C00000"/>
                </a:solidFill>
                <a:latin typeface="Comic Sans MS" pitchFamily="66" charset="0"/>
              </a:rPr>
              <a:t>Function:</a:t>
            </a:r>
            <a:r>
              <a:rPr lang="en-US" sz="2000" dirty="0" smtClean="0">
                <a:solidFill>
                  <a:srgbClr val="C00000"/>
                </a:solidFill>
                <a:latin typeface="Comic Sans MS" pitchFamily="66" charset="0"/>
              </a:rPr>
              <a:t> </a:t>
            </a:r>
            <a:r>
              <a:rPr lang="en-US" sz="2000" dirty="0" smtClean="0">
                <a:latin typeface="Comic Sans MS" pitchFamily="66" charset="0"/>
              </a:rPr>
              <a:t>To coordinate </a:t>
            </a:r>
            <a:r>
              <a:rPr lang="en-US" sz="2000" dirty="0">
                <a:latin typeface="Comic Sans MS" pitchFamily="66" charset="0"/>
              </a:rPr>
              <a:t>resources and industries for national defense. </a:t>
            </a:r>
            <a:endParaRPr lang="en-US" sz="2000" dirty="0" smtClean="0">
              <a:latin typeface="Comic Sans MS" pitchFamily="66" charset="0"/>
            </a:endParaRPr>
          </a:p>
        </p:txBody>
      </p:sp>
      <p:sp>
        <p:nvSpPr>
          <p:cNvPr id="22531" name="Text Box 6"/>
          <p:cNvSpPr txBox="1">
            <a:spLocks noChangeArrowheads="1"/>
          </p:cNvSpPr>
          <p:nvPr/>
        </p:nvSpPr>
        <p:spPr bwMode="auto">
          <a:xfrm>
            <a:off x="228600" y="259140"/>
            <a:ext cx="8534400" cy="1569660"/>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ts val="0"/>
              </a:spcBef>
              <a:defRPr/>
            </a:pPr>
            <a:r>
              <a:rPr lang="en-US" sz="3200" dirty="0" smtClean="0">
                <a:solidFill>
                  <a:srgbClr val="FFFFFF"/>
                </a:solidFill>
                <a:latin typeface="Comic Sans MS" pitchFamily="66" charset="0"/>
              </a:rPr>
              <a:t>Fast forward to WWI </a:t>
            </a:r>
            <a:r>
              <a:rPr lang="en-US" sz="3200" dirty="0">
                <a:solidFill>
                  <a:srgbClr val="FFFFFF"/>
                </a:solidFill>
                <a:latin typeface="Comic Sans MS" pitchFamily="66" charset="0"/>
              </a:rPr>
              <a:t>(July 28, 1914 </a:t>
            </a:r>
            <a:r>
              <a:rPr lang="en-US" sz="3200" dirty="0" smtClean="0">
                <a:solidFill>
                  <a:srgbClr val="FFFFFF"/>
                </a:solidFill>
                <a:latin typeface="Comic Sans MS" pitchFamily="66" charset="0"/>
              </a:rPr>
              <a:t>to </a:t>
            </a:r>
            <a:r>
              <a:rPr lang="en-US" sz="3200" dirty="0">
                <a:solidFill>
                  <a:srgbClr val="FFFFFF"/>
                </a:solidFill>
                <a:latin typeface="Comic Sans MS" pitchFamily="66" charset="0"/>
              </a:rPr>
              <a:t>November </a:t>
            </a:r>
            <a:r>
              <a:rPr lang="en-US" sz="3200" dirty="0" smtClean="0">
                <a:solidFill>
                  <a:srgbClr val="FFFFFF"/>
                </a:solidFill>
                <a:latin typeface="Comic Sans MS" pitchFamily="66" charset="0"/>
              </a:rPr>
              <a:t>18,1918) - Congress established the Council of National Defense.</a:t>
            </a:r>
            <a:endParaRPr lang="en-US" sz="3200" dirty="0">
              <a:solidFill>
                <a:srgbClr val="FFFFFF"/>
              </a:solidFill>
              <a:latin typeface="Comic Sans MS" pitchFamily="66" charset="0"/>
            </a:endParaRPr>
          </a:p>
        </p:txBody>
      </p:sp>
      <p:sp>
        <p:nvSpPr>
          <p:cNvPr id="2" name="TextBox 1"/>
          <p:cNvSpPr txBox="1"/>
          <p:nvPr/>
        </p:nvSpPr>
        <p:spPr>
          <a:xfrm>
            <a:off x="203200" y="4678740"/>
            <a:ext cx="8712200" cy="1569660"/>
          </a:xfrm>
          <a:prstGeom prst="rect">
            <a:avLst/>
          </a:prstGeom>
          <a:solidFill>
            <a:srgbClr val="FFFF00"/>
          </a:solidFill>
          <a:ln w="28575">
            <a:solidFill>
              <a:schemeClr val="tx1"/>
            </a:solidFill>
          </a:ln>
          <a:effectLst>
            <a:glow rad="228600">
              <a:schemeClr val="accent4">
                <a:satMod val="175000"/>
                <a:alpha val="40000"/>
              </a:schemeClr>
            </a:glow>
          </a:effectLst>
        </p:spPr>
        <p:txBody>
          <a:bodyPr wrap="square" rtlCol="0">
            <a:spAutoFit/>
          </a:bodyPr>
          <a:lstStyle/>
          <a:p>
            <a:pPr algn="ctr"/>
            <a:r>
              <a:rPr lang="en-US" sz="2400" dirty="0">
                <a:latin typeface="Comic Sans MS" pitchFamily="66" charset="0"/>
              </a:rPr>
              <a:t>In January 1920, the Council recommended the creation of </a:t>
            </a:r>
            <a:r>
              <a:rPr lang="en-US" sz="2400" dirty="0" smtClean="0">
                <a:latin typeface="Comic Sans MS" pitchFamily="66" charset="0"/>
              </a:rPr>
              <a:t>an Expert </a:t>
            </a:r>
            <a:r>
              <a:rPr lang="en-US" sz="2400" dirty="0">
                <a:latin typeface="Comic Sans MS" pitchFamily="66" charset="0"/>
              </a:rPr>
              <a:t>Survey Board to conduct research studies over the next six months to enable speedy mobilization in the event of another </a:t>
            </a:r>
            <a:r>
              <a:rPr lang="en-US" sz="2400" dirty="0" smtClean="0">
                <a:latin typeface="Comic Sans MS" pitchFamily="66" charset="0"/>
              </a:rPr>
              <a:t>war.  However…</a:t>
            </a:r>
            <a:endParaRPr lang="en-US" sz="2400" dirty="0">
              <a:latin typeface="Comic Sans MS" pitchFamily="66" charset="0"/>
            </a:endParaRPr>
          </a:p>
        </p:txBody>
      </p:sp>
      <p:sp>
        <p:nvSpPr>
          <p:cNvPr id="4" name="TextBox 3"/>
          <p:cNvSpPr txBox="1"/>
          <p:nvPr/>
        </p:nvSpPr>
        <p:spPr>
          <a:xfrm>
            <a:off x="76200" y="4074081"/>
            <a:ext cx="9144000" cy="446276"/>
          </a:xfrm>
          <a:prstGeom prst="rect">
            <a:avLst/>
          </a:prstGeom>
          <a:noFill/>
        </p:spPr>
        <p:txBody>
          <a:bodyPr wrap="square" rtlCol="0">
            <a:spAutoFit/>
          </a:bodyPr>
          <a:lstStyle/>
          <a:p>
            <a:r>
              <a:rPr lang="en-US" sz="2000" b="1" dirty="0" smtClean="0">
                <a:solidFill>
                  <a:srgbClr val="C00000"/>
                </a:solidFill>
                <a:latin typeface="Comic Sans MS" pitchFamily="66" charset="0"/>
              </a:rPr>
              <a:t>Major Limitation</a:t>
            </a:r>
            <a:r>
              <a:rPr lang="en-US" sz="2000" b="1" dirty="0" smtClean="0">
                <a:solidFill>
                  <a:schemeClr val="accent6">
                    <a:lumMod val="50000"/>
                  </a:schemeClr>
                </a:solidFill>
                <a:latin typeface="Comic Sans MS" pitchFamily="66" charset="0"/>
              </a:rPr>
              <a:t>: </a:t>
            </a:r>
            <a:r>
              <a:rPr lang="en-US" sz="2000" b="1" dirty="0">
                <a:latin typeface="Comic Sans MS" pitchFamily="66" charset="0"/>
              </a:rPr>
              <a:t>Little </a:t>
            </a:r>
            <a:r>
              <a:rPr lang="en-US" sz="2000" b="1" dirty="0" smtClean="0">
                <a:latin typeface="Comic Sans MS" pitchFamily="66" charset="0"/>
              </a:rPr>
              <a:t>attempt to coordinate </a:t>
            </a:r>
            <a:r>
              <a:rPr lang="en-US" sz="2000" b="1" dirty="0">
                <a:latin typeface="Comic Sans MS" pitchFamily="66" charset="0"/>
              </a:rPr>
              <a:t>with academic research.</a:t>
            </a:r>
          </a:p>
          <a:p>
            <a:endParaRPr lang="en-US" b="1" dirty="0"/>
          </a:p>
        </p:txBody>
      </p:sp>
    </p:spTree>
    <p:extLst>
      <p:ext uri="{BB962C8B-B14F-4D97-AF65-F5344CB8AC3E}">
        <p14:creationId xmlns:p14="http://schemas.microsoft.com/office/powerpoint/2010/main" val="195576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203200" y="1981200"/>
            <a:ext cx="8788400" cy="2092881"/>
          </a:xfrm>
          <a:prstGeom prst="rect">
            <a:avLst/>
          </a:prstGeom>
          <a:noFill/>
          <a:ln w="9525">
            <a:noFill/>
            <a:miter lim="800000"/>
            <a:headEnd/>
            <a:tailEnd/>
          </a:ln>
        </p:spPr>
        <p:txBody>
          <a:bodyPr wrap="square">
            <a:spAutoFit/>
          </a:bodyPr>
          <a:lstStyle/>
          <a:p>
            <a:r>
              <a:rPr lang="en-US" sz="2000" dirty="0">
                <a:latin typeface="Comic Sans MS" pitchFamily="66" charset="0"/>
              </a:rPr>
              <a:t>On August 29, 1916, Congress passed the Army Appropriation Act which authorized the creation of the CND.  It consisted of the Secretaries of War, the Navy, the Interior, Agriculture, Commerce, and Labor.  It was assisted by an Advisory Commission appointed by President Woodrow Wilson on October 11, 1916.</a:t>
            </a:r>
          </a:p>
          <a:p>
            <a:endParaRPr lang="en-US" sz="1000" dirty="0">
              <a:latin typeface="Comic Sans MS" pitchFamily="66" charset="0"/>
            </a:endParaRPr>
          </a:p>
          <a:p>
            <a:r>
              <a:rPr lang="en-US" sz="2000" b="1" dirty="0">
                <a:solidFill>
                  <a:srgbClr val="C00000"/>
                </a:solidFill>
                <a:latin typeface="Comic Sans MS" pitchFamily="66" charset="0"/>
              </a:rPr>
              <a:t>Function:</a:t>
            </a:r>
            <a:r>
              <a:rPr lang="en-US" sz="2000" dirty="0">
                <a:solidFill>
                  <a:srgbClr val="C00000"/>
                </a:solidFill>
                <a:latin typeface="Comic Sans MS" pitchFamily="66" charset="0"/>
              </a:rPr>
              <a:t> </a:t>
            </a:r>
            <a:r>
              <a:rPr lang="en-US" sz="2000" dirty="0">
                <a:latin typeface="Comic Sans MS" pitchFamily="66" charset="0"/>
              </a:rPr>
              <a:t>To coordinate resources and industries for national defense. </a:t>
            </a:r>
          </a:p>
        </p:txBody>
      </p:sp>
      <p:sp>
        <p:nvSpPr>
          <p:cNvPr id="22531" name="Text Box 6"/>
          <p:cNvSpPr txBox="1">
            <a:spLocks noChangeArrowheads="1"/>
          </p:cNvSpPr>
          <p:nvPr/>
        </p:nvSpPr>
        <p:spPr bwMode="auto">
          <a:xfrm>
            <a:off x="228600" y="259140"/>
            <a:ext cx="8534400" cy="1569660"/>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ts val="0"/>
              </a:spcBef>
              <a:defRPr/>
            </a:pPr>
            <a:r>
              <a:rPr lang="en-US" sz="3200" dirty="0" smtClean="0">
                <a:solidFill>
                  <a:srgbClr val="FFFFFF"/>
                </a:solidFill>
                <a:latin typeface="Comic Sans MS" pitchFamily="66" charset="0"/>
              </a:rPr>
              <a:t>Fast forward to WWI </a:t>
            </a:r>
            <a:r>
              <a:rPr lang="en-US" sz="3200" dirty="0">
                <a:solidFill>
                  <a:srgbClr val="FFFFFF"/>
                </a:solidFill>
                <a:latin typeface="Comic Sans MS" pitchFamily="66" charset="0"/>
              </a:rPr>
              <a:t>(July 28, 1914 </a:t>
            </a:r>
            <a:r>
              <a:rPr lang="en-US" sz="3200" dirty="0" smtClean="0">
                <a:solidFill>
                  <a:srgbClr val="FFFFFF"/>
                </a:solidFill>
                <a:latin typeface="Comic Sans MS" pitchFamily="66" charset="0"/>
              </a:rPr>
              <a:t>to </a:t>
            </a:r>
            <a:r>
              <a:rPr lang="en-US" sz="3200" dirty="0">
                <a:solidFill>
                  <a:srgbClr val="FFFFFF"/>
                </a:solidFill>
                <a:latin typeface="Comic Sans MS" pitchFamily="66" charset="0"/>
              </a:rPr>
              <a:t>November </a:t>
            </a:r>
            <a:r>
              <a:rPr lang="en-US" sz="3200" dirty="0" smtClean="0">
                <a:solidFill>
                  <a:srgbClr val="FFFFFF"/>
                </a:solidFill>
                <a:latin typeface="Comic Sans MS" pitchFamily="66" charset="0"/>
              </a:rPr>
              <a:t>18,1918) - Congress established the Council of National Defense.</a:t>
            </a:r>
            <a:endParaRPr lang="en-US" sz="3200" dirty="0">
              <a:solidFill>
                <a:srgbClr val="FFFFFF"/>
              </a:solidFill>
              <a:latin typeface="Comic Sans MS" pitchFamily="66" charset="0"/>
            </a:endParaRPr>
          </a:p>
        </p:txBody>
      </p:sp>
      <p:sp>
        <p:nvSpPr>
          <p:cNvPr id="2" name="TextBox 1"/>
          <p:cNvSpPr txBox="1"/>
          <p:nvPr/>
        </p:nvSpPr>
        <p:spPr>
          <a:xfrm>
            <a:off x="203200" y="4667071"/>
            <a:ext cx="8712200" cy="1569660"/>
          </a:xfrm>
          <a:prstGeom prst="rect">
            <a:avLst/>
          </a:prstGeom>
          <a:solidFill>
            <a:srgbClr val="FFFF00"/>
          </a:solidFill>
          <a:ln w="28575">
            <a:solidFill>
              <a:schemeClr val="tx1"/>
            </a:solidFill>
          </a:ln>
          <a:effectLst>
            <a:glow rad="228600">
              <a:schemeClr val="accent4">
                <a:satMod val="175000"/>
                <a:alpha val="40000"/>
              </a:schemeClr>
            </a:glow>
          </a:effectLst>
        </p:spPr>
        <p:txBody>
          <a:bodyPr wrap="square" rtlCol="0">
            <a:spAutoFit/>
          </a:bodyPr>
          <a:lstStyle/>
          <a:p>
            <a:pPr algn="ctr"/>
            <a:r>
              <a:rPr lang="en-US" sz="2400" dirty="0" smtClean="0">
                <a:latin typeface="Comic Sans MS" pitchFamily="66" charset="0"/>
              </a:rPr>
              <a:t>… few </a:t>
            </a:r>
            <a:r>
              <a:rPr lang="en-US" sz="2400" dirty="0">
                <a:latin typeface="Comic Sans MS" pitchFamily="66" charset="0"/>
              </a:rPr>
              <a:t>changes were made in how university research was funded </a:t>
            </a:r>
            <a:r>
              <a:rPr lang="en-US" sz="2400" dirty="0" smtClean="0">
                <a:latin typeface="Comic Sans MS" pitchFamily="66" charset="0"/>
              </a:rPr>
              <a:t>and there were no serious attempts to coordinate </a:t>
            </a:r>
            <a:r>
              <a:rPr lang="en-US" sz="2400" dirty="0">
                <a:latin typeface="Comic Sans MS" pitchFamily="66" charset="0"/>
              </a:rPr>
              <a:t>university research </a:t>
            </a:r>
            <a:r>
              <a:rPr lang="en-US" sz="2400" dirty="0" smtClean="0">
                <a:latin typeface="Comic Sans MS" pitchFamily="66" charset="0"/>
              </a:rPr>
              <a:t>activities with </a:t>
            </a:r>
            <a:r>
              <a:rPr lang="en-US" sz="2400" dirty="0">
                <a:latin typeface="Comic Sans MS" pitchFamily="66" charset="0"/>
              </a:rPr>
              <a:t>industry/government </a:t>
            </a:r>
            <a:r>
              <a:rPr lang="en-US" sz="2400" dirty="0" smtClean="0">
                <a:latin typeface="Comic Sans MS" pitchFamily="66" charset="0"/>
              </a:rPr>
              <a:t>research until </a:t>
            </a:r>
            <a:r>
              <a:rPr lang="en-US" sz="2400" dirty="0">
                <a:latin typeface="Comic Sans MS" pitchFamily="66" charset="0"/>
              </a:rPr>
              <a:t>WWII!</a:t>
            </a:r>
          </a:p>
        </p:txBody>
      </p:sp>
      <p:sp>
        <p:nvSpPr>
          <p:cNvPr id="4" name="TextBox 3"/>
          <p:cNvSpPr txBox="1"/>
          <p:nvPr/>
        </p:nvSpPr>
        <p:spPr>
          <a:xfrm>
            <a:off x="76200" y="4095690"/>
            <a:ext cx="9144000" cy="400110"/>
          </a:xfrm>
          <a:prstGeom prst="rect">
            <a:avLst/>
          </a:prstGeom>
          <a:noFill/>
        </p:spPr>
        <p:txBody>
          <a:bodyPr wrap="square" rtlCol="0">
            <a:spAutoFit/>
          </a:bodyPr>
          <a:lstStyle/>
          <a:p>
            <a:r>
              <a:rPr lang="en-US" sz="2000" b="1" dirty="0">
                <a:solidFill>
                  <a:srgbClr val="C00000"/>
                </a:solidFill>
                <a:latin typeface="Comic Sans MS" pitchFamily="66" charset="0"/>
              </a:rPr>
              <a:t>Major Limitation: </a:t>
            </a:r>
            <a:r>
              <a:rPr lang="en-US" sz="2000" b="1" dirty="0">
                <a:latin typeface="Comic Sans MS" pitchFamily="66" charset="0"/>
              </a:rPr>
              <a:t>Little attempt to coordinate with academic </a:t>
            </a:r>
            <a:r>
              <a:rPr lang="en-US" sz="2000" b="1" dirty="0" smtClean="0">
                <a:latin typeface="Comic Sans MS" pitchFamily="66" charset="0"/>
              </a:rPr>
              <a:t>research.</a:t>
            </a:r>
            <a:endParaRPr lang="en-US" u="sng" dirty="0"/>
          </a:p>
        </p:txBody>
      </p:sp>
    </p:spTree>
    <p:extLst>
      <p:ext uri="{BB962C8B-B14F-4D97-AF65-F5344CB8AC3E}">
        <p14:creationId xmlns:p14="http://schemas.microsoft.com/office/powerpoint/2010/main" val="25844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276600" y="609600"/>
            <a:ext cx="5257800" cy="2308324"/>
          </a:xfrm>
          <a:prstGeom prst="rect">
            <a:avLst/>
          </a:prstGeom>
          <a:solidFill>
            <a:schemeClr val="bg1">
              <a:lumMod val="25000"/>
            </a:schemeClr>
          </a:solidFill>
          <a:ln w="38100">
            <a:solidFill>
              <a:srgbClr val="C00000"/>
            </a:solidFill>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ts val="0"/>
              </a:spcBef>
              <a:defRPr/>
            </a:pPr>
            <a:endParaRPr lang="en-US" sz="1600" b="1" dirty="0" smtClean="0">
              <a:solidFill>
                <a:srgbClr val="FFFFFF"/>
              </a:solidFill>
              <a:latin typeface="Comic Sans MS" pitchFamily="66" charset="0"/>
            </a:endParaRPr>
          </a:p>
          <a:p>
            <a:pPr marL="0" lvl="1" algn="ctr">
              <a:spcBef>
                <a:spcPts val="0"/>
              </a:spcBef>
              <a:defRPr/>
            </a:pPr>
            <a:r>
              <a:rPr lang="en-US" sz="2800" b="1" dirty="0">
                <a:solidFill>
                  <a:srgbClr val="FFFFFF"/>
                </a:solidFill>
                <a:latin typeface="Comic Sans MS" pitchFamily="66" charset="0"/>
              </a:rPr>
              <a:t>I</a:t>
            </a:r>
            <a:r>
              <a:rPr lang="en-US" sz="2800" b="1" dirty="0" smtClean="0">
                <a:solidFill>
                  <a:srgbClr val="FFFFFF"/>
                </a:solidFill>
                <a:latin typeface="Comic Sans MS" pitchFamily="66" charset="0"/>
              </a:rPr>
              <a:t>mportant Military Inventions from WWI (July 28, 1914 – November 18, 1918)</a:t>
            </a:r>
          </a:p>
          <a:p>
            <a:pPr marL="0" lvl="1" algn="ctr">
              <a:spcBef>
                <a:spcPts val="0"/>
              </a:spcBef>
              <a:defRPr/>
            </a:pPr>
            <a:endParaRPr lang="en-US" sz="1600" b="1" dirty="0">
              <a:solidFill>
                <a:srgbClr val="FFFFFF"/>
              </a:solidFill>
              <a:latin typeface="Comic Sans MS" pitchFamily="66" charset="0"/>
            </a:endParaRPr>
          </a:p>
        </p:txBody>
      </p:sp>
      <p:pic>
        <p:nvPicPr>
          <p:cNvPr id="4098" name="Picture 2" descr="Far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110547"/>
            <a:ext cx="3318344" cy="13852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rmored Tan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98" y="3886200"/>
            <a:ext cx="2955122" cy="19526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lame-thr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76" y="609601"/>
            <a:ext cx="234212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olt Action Rif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4605337"/>
            <a:ext cx="2843725" cy="14906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5800" y="3364468"/>
            <a:ext cx="1981200" cy="369332"/>
          </a:xfrm>
          <a:prstGeom prst="rect">
            <a:avLst/>
          </a:prstGeom>
          <a:noFill/>
        </p:spPr>
        <p:txBody>
          <a:bodyPr wrap="square" rtlCol="0">
            <a:spAutoFit/>
          </a:bodyPr>
          <a:lstStyle/>
          <a:p>
            <a:r>
              <a:rPr lang="en-US" sz="1800" dirty="0" smtClean="0">
                <a:latin typeface="Comic Sans MS" pitchFamily="66" charset="0"/>
              </a:rPr>
              <a:t>Flame Throwers</a:t>
            </a:r>
            <a:endParaRPr lang="en-US" sz="1800" dirty="0">
              <a:latin typeface="Comic Sans MS" pitchFamily="66" charset="0"/>
            </a:endParaRPr>
          </a:p>
        </p:txBody>
      </p:sp>
      <p:sp>
        <p:nvSpPr>
          <p:cNvPr id="5" name="TextBox 4"/>
          <p:cNvSpPr txBox="1"/>
          <p:nvPr/>
        </p:nvSpPr>
        <p:spPr>
          <a:xfrm>
            <a:off x="733219" y="5983844"/>
            <a:ext cx="2286000" cy="369332"/>
          </a:xfrm>
          <a:prstGeom prst="rect">
            <a:avLst/>
          </a:prstGeom>
          <a:noFill/>
        </p:spPr>
        <p:txBody>
          <a:bodyPr wrap="square" rtlCol="0">
            <a:spAutoFit/>
          </a:bodyPr>
          <a:lstStyle/>
          <a:p>
            <a:r>
              <a:rPr lang="en-US" sz="1800" dirty="0" smtClean="0">
                <a:latin typeface="Comic Sans MS" pitchFamily="66" charset="0"/>
              </a:rPr>
              <a:t>Armored Tanks</a:t>
            </a:r>
            <a:endParaRPr lang="en-US" sz="1800" dirty="0">
              <a:latin typeface="Comic Sans MS" pitchFamily="66" charset="0"/>
            </a:endParaRPr>
          </a:p>
        </p:txBody>
      </p:sp>
      <p:sp>
        <p:nvSpPr>
          <p:cNvPr id="6" name="TextBox 5"/>
          <p:cNvSpPr txBox="1"/>
          <p:nvPr/>
        </p:nvSpPr>
        <p:spPr>
          <a:xfrm>
            <a:off x="7543800" y="3286760"/>
            <a:ext cx="1295400" cy="646331"/>
          </a:xfrm>
          <a:prstGeom prst="rect">
            <a:avLst/>
          </a:prstGeom>
          <a:noFill/>
        </p:spPr>
        <p:txBody>
          <a:bodyPr wrap="square" rtlCol="0">
            <a:spAutoFit/>
          </a:bodyPr>
          <a:lstStyle/>
          <a:p>
            <a:r>
              <a:rPr lang="en-US" sz="1800" dirty="0" smtClean="0">
                <a:latin typeface="Comic Sans MS" pitchFamily="66" charset="0"/>
              </a:rPr>
              <a:t>Aircraft </a:t>
            </a:r>
            <a:r>
              <a:rPr lang="en-US" sz="1800" dirty="0" smtClean="0">
                <a:latin typeface="Comic Sans MS" pitchFamily="66" charset="0"/>
              </a:rPr>
              <a:t> (</a:t>
            </a:r>
            <a:r>
              <a:rPr lang="en-US" sz="1800" dirty="0" smtClean="0">
                <a:latin typeface="Comic Sans MS" pitchFamily="66" charset="0"/>
              </a:rPr>
              <a:t>Farman)</a:t>
            </a:r>
            <a:endParaRPr lang="en-US" sz="1800" dirty="0">
              <a:latin typeface="Comic Sans MS" pitchFamily="66" charset="0"/>
            </a:endParaRPr>
          </a:p>
        </p:txBody>
      </p:sp>
      <p:sp>
        <p:nvSpPr>
          <p:cNvPr id="7" name="TextBox 6"/>
          <p:cNvSpPr txBox="1"/>
          <p:nvPr/>
        </p:nvSpPr>
        <p:spPr>
          <a:xfrm>
            <a:off x="3932733" y="6107668"/>
            <a:ext cx="2239467" cy="369332"/>
          </a:xfrm>
          <a:prstGeom prst="rect">
            <a:avLst/>
          </a:prstGeom>
          <a:noFill/>
        </p:spPr>
        <p:txBody>
          <a:bodyPr wrap="square" rtlCol="0">
            <a:spAutoFit/>
          </a:bodyPr>
          <a:lstStyle/>
          <a:p>
            <a:r>
              <a:rPr lang="en-US" sz="1800" dirty="0" smtClean="0">
                <a:latin typeface="Comic Sans MS" pitchFamily="66" charset="0"/>
              </a:rPr>
              <a:t>Bolt Action Rifles</a:t>
            </a:r>
            <a:endParaRPr lang="en-US" sz="1800" dirty="0">
              <a:latin typeface="Comic Sans MS" pitchFamily="66" charset="0"/>
            </a:endParaRPr>
          </a:p>
        </p:txBody>
      </p:sp>
      <p:sp>
        <p:nvSpPr>
          <p:cNvPr id="2" name="TextBox 1"/>
          <p:cNvSpPr txBox="1"/>
          <p:nvPr/>
        </p:nvSpPr>
        <p:spPr>
          <a:xfrm>
            <a:off x="6815894" y="4617184"/>
            <a:ext cx="2023306" cy="1631216"/>
          </a:xfrm>
          <a:prstGeom prst="rect">
            <a:avLst/>
          </a:prstGeom>
          <a:solidFill>
            <a:srgbClr val="FFFF00"/>
          </a:solidFill>
          <a:ln w="38100">
            <a:solidFill>
              <a:schemeClr val="bg1">
                <a:lumMod val="25000"/>
              </a:schemeClr>
            </a:solidFill>
          </a:ln>
        </p:spPr>
        <p:txBody>
          <a:bodyPr wrap="square" rtlCol="0">
            <a:spAutoFit/>
          </a:bodyPr>
          <a:lstStyle/>
          <a:p>
            <a:pPr algn="ctr"/>
            <a:r>
              <a:rPr lang="en-US" sz="2000" dirty="0" smtClean="0">
                <a:latin typeface="Comic Sans MS" pitchFamily="66" charset="0"/>
              </a:rPr>
              <a:t>Federal support for research is closely tied to military needs!</a:t>
            </a:r>
            <a:endParaRPr lang="en-US" sz="2000" dirty="0">
              <a:latin typeface="Comic Sans MS" pitchFamily="66" charset="0"/>
            </a:endParaRPr>
          </a:p>
        </p:txBody>
      </p:sp>
    </p:spTree>
    <p:extLst>
      <p:ext uri="{BB962C8B-B14F-4D97-AF65-F5344CB8AC3E}">
        <p14:creationId xmlns:p14="http://schemas.microsoft.com/office/powerpoint/2010/main" val="231488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533400" y="609600"/>
            <a:ext cx="5257800" cy="2062103"/>
          </a:xfrm>
          <a:prstGeom prst="rect">
            <a:avLst/>
          </a:prstGeom>
          <a:solidFill>
            <a:schemeClr val="bg1">
              <a:lumMod val="25000"/>
            </a:schemeClr>
          </a:solidFill>
          <a:ln w="38100">
            <a:solidFill>
              <a:schemeClr val="tx1"/>
            </a:solidFill>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ts val="0"/>
              </a:spcBef>
              <a:defRPr/>
            </a:pPr>
            <a:endParaRPr lang="en-US" sz="1000" b="1" dirty="0" smtClean="0">
              <a:solidFill>
                <a:srgbClr val="FFFFFF"/>
              </a:solidFill>
              <a:latin typeface="Comic Sans MS" pitchFamily="66" charset="0"/>
            </a:endParaRPr>
          </a:p>
          <a:p>
            <a:pPr marL="0" lvl="1" algn="ctr">
              <a:spcBef>
                <a:spcPts val="0"/>
              </a:spcBef>
              <a:defRPr/>
            </a:pPr>
            <a:r>
              <a:rPr lang="en-US" sz="3600" dirty="0" smtClean="0">
                <a:solidFill>
                  <a:srgbClr val="FFFFFF"/>
                </a:solidFill>
                <a:latin typeface="Comic Sans MS" pitchFamily="66" charset="0"/>
              </a:rPr>
              <a:t>WWII - National </a:t>
            </a:r>
            <a:r>
              <a:rPr lang="en-US" sz="3600" dirty="0">
                <a:solidFill>
                  <a:srgbClr val="FFFFFF"/>
                </a:solidFill>
                <a:latin typeface="Comic Sans MS" pitchFamily="66" charset="0"/>
              </a:rPr>
              <a:t>Defense Research </a:t>
            </a:r>
            <a:r>
              <a:rPr lang="en-US" sz="3600" dirty="0" smtClean="0">
                <a:solidFill>
                  <a:srgbClr val="FFFFFF"/>
                </a:solidFill>
                <a:latin typeface="Comic Sans MS" pitchFamily="66" charset="0"/>
              </a:rPr>
              <a:t>Council</a:t>
            </a:r>
          </a:p>
          <a:p>
            <a:pPr marL="0" lvl="1" algn="ctr">
              <a:spcBef>
                <a:spcPts val="0"/>
              </a:spcBef>
              <a:defRPr/>
            </a:pPr>
            <a:endParaRPr lang="en-US" sz="1000" b="1" dirty="0">
              <a:solidFill>
                <a:srgbClr val="FFFFFF"/>
              </a:solidFill>
              <a:latin typeface="Comic Sans MS" pitchFamily="66" charset="0"/>
            </a:endParaRPr>
          </a:p>
        </p:txBody>
      </p:sp>
      <p:sp>
        <p:nvSpPr>
          <p:cNvPr id="23559" name="TextBox 6"/>
          <p:cNvSpPr txBox="1">
            <a:spLocks noChangeArrowheads="1"/>
          </p:cNvSpPr>
          <p:nvPr/>
        </p:nvSpPr>
        <p:spPr bwMode="auto">
          <a:xfrm>
            <a:off x="-838200" y="2785754"/>
            <a:ext cx="7315200" cy="3854901"/>
          </a:xfrm>
          <a:prstGeom prst="rect">
            <a:avLst/>
          </a:prstGeom>
          <a:noFill/>
          <a:ln w="9525">
            <a:noFill/>
            <a:miter lim="800000"/>
            <a:headEnd/>
            <a:tailEnd/>
          </a:ln>
        </p:spPr>
        <p:txBody>
          <a:bodyPr wrap="square">
            <a:spAutoFit/>
          </a:bodyPr>
          <a:lstStyle/>
          <a:p>
            <a:pPr marL="1371600" lvl="2" indent="-457200">
              <a:spcBef>
                <a:spcPct val="50000"/>
              </a:spcBef>
              <a:buFont typeface="Wingdings" pitchFamily="2" charset="2"/>
              <a:buChar char="§"/>
              <a:tabLst>
                <a:tab pos="858838" algn="l"/>
                <a:tab pos="1311275" algn="l"/>
              </a:tabLst>
            </a:pPr>
            <a:r>
              <a:rPr lang="en-US" sz="2400" dirty="0">
                <a:latin typeface="Comic Sans MS" pitchFamily="66" charset="0"/>
              </a:rPr>
              <a:t>T</a:t>
            </a:r>
            <a:r>
              <a:rPr lang="en-US" sz="2400" dirty="0" smtClean="0">
                <a:latin typeface="Comic Sans MS" pitchFamily="66" charset="0"/>
              </a:rPr>
              <a:t>o </a:t>
            </a:r>
            <a:r>
              <a:rPr lang="en-US" sz="2400" dirty="0">
                <a:latin typeface="Comic Sans MS" pitchFamily="66" charset="0"/>
              </a:rPr>
              <a:t>coordinate, supervise, and </a:t>
            </a:r>
            <a:r>
              <a:rPr lang="en-US" sz="2400" dirty="0" smtClean="0">
                <a:latin typeface="Comic Sans MS" pitchFamily="66" charset="0"/>
              </a:rPr>
              <a:t>conduct </a:t>
            </a:r>
            <a:r>
              <a:rPr lang="en-US" sz="2400" dirty="0">
                <a:latin typeface="Comic Sans MS" pitchFamily="66" charset="0"/>
              </a:rPr>
              <a:t>scientific research on the problems underlying the </a:t>
            </a:r>
            <a:r>
              <a:rPr lang="en-US" sz="2400" dirty="0" smtClean="0">
                <a:latin typeface="Comic Sans MS" pitchFamily="66" charset="0"/>
              </a:rPr>
              <a:t>development, production</a:t>
            </a:r>
            <a:r>
              <a:rPr lang="en-US" sz="2400" dirty="0">
                <a:latin typeface="Comic Sans MS" pitchFamily="66" charset="0"/>
              </a:rPr>
              <a:t>, and use of mechanisms and devices of </a:t>
            </a:r>
            <a:r>
              <a:rPr lang="en-US" sz="2400" dirty="0" smtClean="0">
                <a:latin typeface="Comic Sans MS" pitchFamily="66" charset="0"/>
              </a:rPr>
              <a:t>warfare. </a:t>
            </a:r>
            <a:endParaRPr lang="en-US" sz="2400" dirty="0">
              <a:latin typeface="Comic Sans MS" pitchFamily="66" charset="0"/>
            </a:endParaRPr>
          </a:p>
          <a:p>
            <a:pPr marL="1371600" lvl="2" indent="-457200">
              <a:spcBef>
                <a:spcPct val="50000"/>
              </a:spcBef>
              <a:buFont typeface="Wingdings" pitchFamily="2" charset="2"/>
              <a:buChar char="§"/>
              <a:tabLst>
                <a:tab pos="858838" algn="l"/>
                <a:tab pos="1371600" algn="l"/>
              </a:tabLst>
            </a:pPr>
            <a:r>
              <a:rPr lang="en-US" sz="2400" dirty="0" smtClean="0">
                <a:latin typeface="Comic Sans MS" pitchFamily="66" charset="0"/>
              </a:rPr>
              <a:t>Brought scientists from </a:t>
            </a:r>
            <a:r>
              <a:rPr lang="en-US" sz="2400" u="sng" dirty="0" smtClean="0">
                <a:latin typeface="Comic Sans MS" pitchFamily="66" charset="0"/>
              </a:rPr>
              <a:t>academia</a:t>
            </a:r>
            <a:r>
              <a:rPr lang="en-US" sz="2400" dirty="0" smtClean="0">
                <a:latin typeface="Comic Sans MS" pitchFamily="66" charset="0"/>
              </a:rPr>
              <a:t>, </a:t>
            </a:r>
            <a:r>
              <a:rPr lang="en-US" sz="2400" u="sng" dirty="0">
                <a:latin typeface="Comic Sans MS" pitchFamily="66" charset="0"/>
              </a:rPr>
              <a:t>industry</a:t>
            </a:r>
            <a:r>
              <a:rPr lang="en-US" sz="2400" dirty="0">
                <a:latin typeface="Comic Sans MS" pitchFamily="66" charset="0"/>
              </a:rPr>
              <a:t> and </a:t>
            </a:r>
            <a:r>
              <a:rPr lang="en-US" sz="2400" u="sng" dirty="0" smtClean="0">
                <a:latin typeface="Comic Sans MS" pitchFamily="66" charset="0"/>
              </a:rPr>
              <a:t>government</a:t>
            </a:r>
            <a:r>
              <a:rPr lang="en-US" sz="2400" dirty="0" smtClean="0">
                <a:latin typeface="Comic Sans MS" pitchFamily="66" charset="0"/>
              </a:rPr>
              <a:t> together to address the needs of the U.S. military in a collaborative fashion.</a:t>
            </a:r>
            <a:endParaRPr lang="en-US" sz="2600" dirty="0">
              <a:latin typeface="Comic Sans MS" pitchFamily="66" charset="0"/>
            </a:endParaRPr>
          </a:p>
          <a:p>
            <a:pPr marL="1085850" lvl="2" indent="-171450">
              <a:spcBef>
                <a:spcPct val="50000"/>
              </a:spcBef>
              <a:buFont typeface="Wingdings" pitchFamily="2" charset="2"/>
              <a:buChar char="§"/>
              <a:tabLst>
                <a:tab pos="858838" algn="l"/>
                <a:tab pos="1314450" algn="l"/>
              </a:tabLst>
            </a:pPr>
            <a:endParaRPr lang="en-US" sz="1100" dirty="0">
              <a:latin typeface="Comic Sans MS" pitchFamily="66" charset="0"/>
            </a:endParaRPr>
          </a:p>
        </p:txBody>
      </p:sp>
      <p:sp>
        <p:nvSpPr>
          <p:cNvPr id="6" name="Down Arrow 5"/>
          <p:cNvSpPr/>
          <p:nvPr/>
        </p:nvSpPr>
        <p:spPr bwMode="auto">
          <a:xfrm rot="685057">
            <a:off x="5952998" y="584225"/>
            <a:ext cx="3395014" cy="5721357"/>
          </a:xfrm>
          <a:prstGeom prst="downArrow">
            <a:avLst/>
          </a:prstGeom>
          <a:solidFill>
            <a:schemeClr val="bg2"/>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2" algn="ctr"/>
            <a:r>
              <a:rPr lang="en-US" sz="1900" dirty="0" smtClean="0">
                <a:latin typeface="Comic Sans MS" pitchFamily="66" charset="0"/>
              </a:rPr>
              <a:t>Learning  from WWI failures to coordinate with university scientists, FDR established the </a:t>
            </a:r>
            <a:r>
              <a:rPr lang="en-US" sz="1900" dirty="0">
                <a:latin typeface="Comic Sans MS" pitchFamily="66" charset="0"/>
              </a:rPr>
              <a:t>NDRC in June of 1940 – a </a:t>
            </a:r>
            <a:r>
              <a:rPr lang="en-US" sz="1900" dirty="0" smtClean="0">
                <a:latin typeface="Comic Sans MS" pitchFamily="66" charset="0"/>
              </a:rPr>
              <a:t>full 18 </a:t>
            </a:r>
            <a:r>
              <a:rPr lang="en-US" sz="1900" dirty="0">
                <a:latin typeface="Comic Sans MS" pitchFamily="66" charset="0"/>
              </a:rPr>
              <a:t>months before the December 7, 1941 attack on Pearl </a:t>
            </a:r>
            <a:r>
              <a:rPr lang="en-US" sz="1900" dirty="0" smtClean="0">
                <a:latin typeface="Comic Sans MS" pitchFamily="66" charset="0"/>
              </a:rPr>
              <a:t>Harbor!</a:t>
            </a:r>
            <a:endParaRPr lang="en-US" sz="1900" dirty="0">
              <a:latin typeface="Comic Sans MS" pitchFamily="66" charset="0"/>
            </a:endParaRPr>
          </a:p>
        </p:txBody>
      </p:sp>
    </p:spTree>
    <p:extLst>
      <p:ext uri="{BB962C8B-B14F-4D97-AF65-F5344CB8AC3E}">
        <p14:creationId xmlns:p14="http://schemas.microsoft.com/office/powerpoint/2010/main" val="42577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anim calcmode="lin" valueType="num">
                                      <p:cBhvr additive="base">
                                        <p:cTn id="7" dur="500" fill="hold"/>
                                        <p:tgtEl>
                                          <p:spTgt spid="235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9">
                                            <p:txEl>
                                              <p:pRg st="1" end="1"/>
                                            </p:txEl>
                                          </p:spTgt>
                                        </p:tgtEl>
                                        <p:attrNameLst>
                                          <p:attrName>style.visibility</p:attrName>
                                        </p:attrNameLst>
                                      </p:cBhvr>
                                      <p:to>
                                        <p:strVal val="visible"/>
                                      </p:to>
                                    </p:set>
                                    <p:anim calcmode="lin" valueType="num">
                                      <p:cBhvr additive="base">
                                        <p:cTn id="13" dur="500" fill="hold"/>
                                        <p:tgtEl>
                                          <p:spTgt spid="235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276600" y="707410"/>
            <a:ext cx="5257800" cy="1877437"/>
          </a:xfrm>
          <a:prstGeom prst="rect">
            <a:avLst/>
          </a:prstGeom>
          <a:solidFill>
            <a:schemeClr val="bg1">
              <a:lumMod val="25000"/>
            </a:schemeClr>
          </a:solidFill>
          <a:ln w="38100">
            <a:solidFill>
              <a:schemeClr val="tx1"/>
            </a:solidFill>
            <a:headEnd/>
            <a:tailEnd/>
          </a:ln>
          <a:effectLst/>
        </p:spPr>
        <p:style>
          <a:lnRef idx="2">
            <a:schemeClr val="dk1"/>
          </a:lnRef>
          <a:fillRef idx="1">
            <a:schemeClr val="lt1"/>
          </a:fillRef>
          <a:effectRef idx="0">
            <a:schemeClr val="dk1"/>
          </a:effectRef>
          <a:fontRef idx="minor">
            <a:schemeClr val="dk1"/>
          </a:fontRef>
        </p:style>
        <p:txBody>
          <a:bodyPr>
            <a:spAutoFit/>
          </a:bodyPr>
          <a:lstStyle/>
          <a:p>
            <a:pPr marL="0" lvl="1" algn="ctr">
              <a:spcBef>
                <a:spcPts val="0"/>
              </a:spcBef>
              <a:defRPr/>
            </a:pPr>
            <a:endParaRPr lang="en-US" sz="2000" b="1" dirty="0" smtClean="0">
              <a:solidFill>
                <a:srgbClr val="FFFFFF"/>
              </a:solidFill>
              <a:latin typeface="Comic Sans MS" pitchFamily="66" charset="0"/>
            </a:endParaRPr>
          </a:p>
          <a:p>
            <a:pPr marL="0" lvl="1" algn="ctr">
              <a:spcBef>
                <a:spcPts val="0"/>
              </a:spcBef>
              <a:defRPr/>
            </a:pPr>
            <a:r>
              <a:rPr lang="en-US" sz="3800" dirty="0">
                <a:solidFill>
                  <a:srgbClr val="FFFFFF"/>
                </a:solidFill>
                <a:latin typeface="Comic Sans MS" pitchFamily="66" charset="0"/>
              </a:rPr>
              <a:t>Office of Scientific Research and </a:t>
            </a:r>
            <a:r>
              <a:rPr lang="en-US" sz="3800" dirty="0" smtClean="0">
                <a:solidFill>
                  <a:srgbClr val="FFFFFF"/>
                </a:solidFill>
                <a:latin typeface="Comic Sans MS" pitchFamily="66" charset="0"/>
              </a:rPr>
              <a:t>Defense</a:t>
            </a:r>
          </a:p>
          <a:p>
            <a:pPr marL="0" lvl="1" algn="ctr">
              <a:spcBef>
                <a:spcPts val="0"/>
              </a:spcBef>
              <a:defRPr/>
            </a:pPr>
            <a:endParaRPr lang="en-US" sz="2000" dirty="0">
              <a:solidFill>
                <a:srgbClr val="FFFFFF"/>
              </a:solidFill>
              <a:latin typeface="Comic Sans MS" pitchFamily="66" charset="0"/>
            </a:endParaRPr>
          </a:p>
        </p:txBody>
      </p:sp>
      <p:sp>
        <p:nvSpPr>
          <p:cNvPr id="23559" name="TextBox 6"/>
          <p:cNvSpPr txBox="1">
            <a:spLocks noChangeArrowheads="1"/>
          </p:cNvSpPr>
          <p:nvPr/>
        </p:nvSpPr>
        <p:spPr bwMode="auto">
          <a:xfrm>
            <a:off x="0" y="3200400"/>
            <a:ext cx="7391400" cy="2746906"/>
          </a:xfrm>
          <a:prstGeom prst="rect">
            <a:avLst/>
          </a:prstGeom>
          <a:noFill/>
          <a:ln w="9525">
            <a:noFill/>
            <a:miter lim="800000"/>
            <a:headEnd/>
            <a:tailEnd/>
          </a:ln>
        </p:spPr>
        <p:txBody>
          <a:bodyPr wrap="square">
            <a:spAutoFit/>
          </a:bodyPr>
          <a:lstStyle/>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smtClean="0">
                <a:latin typeface="Comic Sans MS" pitchFamily="66" charset="0"/>
              </a:rPr>
              <a:t>   Inventor </a:t>
            </a:r>
            <a:r>
              <a:rPr lang="en-US" sz="2600" dirty="0">
                <a:latin typeface="Comic Sans MS" pitchFamily="66" charset="0"/>
              </a:rPr>
              <a:t>– Analog Computers</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a:latin typeface="Comic Sans MS" pitchFamily="66" charset="0"/>
              </a:rPr>
              <a:t>   Vice President and Dean of MIT 	School of Engineering </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a:latin typeface="Comic Sans MS" pitchFamily="66" charset="0"/>
              </a:rPr>
              <a:t>   Manhattan Project Administrator</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a:latin typeface="Comic Sans MS" pitchFamily="66" charset="0"/>
              </a:rPr>
              <a:t>   Raytheon Founder</a:t>
            </a:r>
          </a:p>
        </p:txBody>
      </p:sp>
      <p:sp>
        <p:nvSpPr>
          <p:cNvPr id="3" name="TextBox 2"/>
          <p:cNvSpPr txBox="1"/>
          <p:nvPr/>
        </p:nvSpPr>
        <p:spPr>
          <a:xfrm>
            <a:off x="-228600" y="609600"/>
            <a:ext cx="3352800" cy="2092881"/>
          </a:xfrm>
          <a:prstGeom prst="rect">
            <a:avLst/>
          </a:prstGeom>
          <a:noFill/>
        </p:spPr>
        <p:txBody>
          <a:bodyPr wrap="square" rtlCol="0">
            <a:spAutoFit/>
          </a:bodyPr>
          <a:lstStyle/>
          <a:p>
            <a:pPr lvl="1">
              <a:spcBef>
                <a:spcPct val="50000"/>
              </a:spcBef>
              <a:tabLst>
                <a:tab pos="858838" algn="l"/>
                <a:tab pos="1314450" algn="l"/>
              </a:tabLst>
            </a:pPr>
            <a:r>
              <a:rPr lang="en-US" sz="2600" dirty="0" smtClean="0">
                <a:latin typeface="Comic Sans MS" pitchFamily="66" charset="0"/>
              </a:rPr>
              <a:t>The NDRC was later </a:t>
            </a:r>
            <a:r>
              <a:rPr lang="en-US" sz="2600" dirty="0">
                <a:latin typeface="Comic Sans MS" pitchFamily="66" charset="0"/>
              </a:rPr>
              <a:t>renamed the OSRD and  headed by Dr. </a:t>
            </a:r>
            <a:r>
              <a:rPr lang="en-US" sz="2600" dirty="0" err="1">
                <a:latin typeface="Comic Sans MS" pitchFamily="66" charset="0"/>
              </a:rPr>
              <a:t>Vannevar</a:t>
            </a:r>
            <a:r>
              <a:rPr lang="en-US" sz="2600" dirty="0">
                <a:latin typeface="Comic Sans MS" pitchFamily="66" charset="0"/>
              </a:rPr>
              <a:t> Bush!</a:t>
            </a:r>
          </a:p>
        </p:txBody>
      </p:sp>
      <p:pic>
        <p:nvPicPr>
          <p:cNvPr id="6" name="Picture 7" descr="Vannevar"/>
          <p:cNvPicPr>
            <a:picLocks noChangeAspect="1" noChangeArrowheads="1"/>
          </p:cNvPicPr>
          <p:nvPr/>
        </p:nvPicPr>
        <p:blipFill>
          <a:blip r:embed="rId3" cstate="print"/>
          <a:srcRect/>
          <a:stretch>
            <a:fillRect/>
          </a:stretch>
        </p:blipFill>
        <p:spPr bwMode="auto">
          <a:xfrm>
            <a:off x="6705600" y="3505200"/>
            <a:ext cx="2286000" cy="2628900"/>
          </a:xfrm>
          <a:prstGeom prst="rect">
            <a:avLst/>
          </a:prstGeom>
          <a:noFill/>
          <a:ln w="38100">
            <a:solidFill>
              <a:srgbClr val="C00000"/>
            </a:solidFill>
            <a:miter lim="800000"/>
            <a:headEnd/>
            <a:tailEnd/>
          </a:ln>
        </p:spPr>
      </p:pic>
    </p:spTree>
    <p:extLst>
      <p:ext uri="{BB962C8B-B14F-4D97-AF65-F5344CB8AC3E}">
        <p14:creationId xmlns:p14="http://schemas.microsoft.com/office/powerpoint/2010/main" val="19678250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981200" y="707410"/>
            <a:ext cx="5257800" cy="646331"/>
          </a:xfrm>
          <a:prstGeom prst="rect">
            <a:avLst/>
          </a:prstGeom>
          <a:solidFill>
            <a:schemeClr val="bg1">
              <a:lumMod val="25000"/>
            </a:schemeClr>
          </a:solidFill>
          <a:ln w="38100">
            <a:solidFill>
              <a:schemeClr val="tx1"/>
            </a:solidFill>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ts val="0"/>
              </a:spcBef>
              <a:defRPr/>
            </a:pPr>
            <a:r>
              <a:rPr lang="en-US" sz="3600" dirty="0" smtClean="0">
                <a:solidFill>
                  <a:srgbClr val="FFFFFF"/>
                </a:solidFill>
                <a:latin typeface="Comic Sans MS" pitchFamily="66" charset="0"/>
              </a:rPr>
              <a:t>Dr. </a:t>
            </a:r>
            <a:r>
              <a:rPr lang="en-US" sz="3600" dirty="0" err="1" smtClean="0">
                <a:solidFill>
                  <a:srgbClr val="FFFFFF"/>
                </a:solidFill>
                <a:latin typeface="Comic Sans MS" pitchFamily="66" charset="0"/>
              </a:rPr>
              <a:t>Vannevar</a:t>
            </a:r>
            <a:r>
              <a:rPr lang="en-US" sz="3600" dirty="0" smtClean="0">
                <a:solidFill>
                  <a:srgbClr val="FFFFFF"/>
                </a:solidFill>
                <a:latin typeface="Comic Sans MS" pitchFamily="66" charset="0"/>
              </a:rPr>
              <a:t> </a:t>
            </a:r>
            <a:r>
              <a:rPr lang="en-US" sz="3600" dirty="0">
                <a:solidFill>
                  <a:srgbClr val="FFFFFF"/>
                </a:solidFill>
                <a:latin typeface="Comic Sans MS" pitchFamily="66" charset="0"/>
              </a:rPr>
              <a:t>Bush</a:t>
            </a:r>
            <a:endParaRPr lang="en-US" sz="4800" dirty="0">
              <a:solidFill>
                <a:srgbClr val="FFFFFF"/>
              </a:solidFill>
              <a:latin typeface="Comic Sans MS" pitchFamily="66" charset="0"/>
            </a:endParaRPr>
          </a:p>
        </p:txBody>
      </p:sp>
      <p:pic>
        <p:nvPicPr>
          <p:cNvPr id="23557" name="Picture 7" descr="Vannevar"/>
          <p:cNvPicPr>
            <a:picLocks noChangeAspect="1" noChangeArrowheads="1"/>
          </p:cNvPicPr>
          <p:nvPr/>
        </p:nvPicPr>
        <p:blipFill>
          <a:blip r:embed="rId3" cstate="print"/>
          <a:srcRect/>
          <a:stretch>
            <a:fillRect/>
          </a:stretch>
        </p:blipFill>
        <p:spPr bwMode="auto">
          <a:xfrm>
            <a:off x="6705600" y="3505200"/>
            <a:ext cx="2286000" cy="2628900"/>
          </a:xfrm>
          <a:prstGeom prst="rect">
            <a:avLst/>
          </a:prstGeom>
          <a:noFill/>
          <a:ln w="38100">
            <a:solidFill>
              <a:srgbClr val="C00000"/>
            </a:solidFill>
            <a:miter lim="800000"/>
            <a:headEnd/>
            <a:tailEnd/>
          </a:ln>
        </p:spPr>
      </p:pic>
      <p:sp>
        <p:nvSpPr>
          <p:cNvPr id="15365" name="Text Box 8"/>
          <p:cNvSpPr txBox="1">
            <a:spLocks noChangeArrowheads="1"/>
          </p:cNvSpPr>
          <p:nvPr/>
        </p:nvSpPr>
        <p:spPr bwMode="auto">
          <a:xfrm>
            <a:off x="-304800" y="2781955"/>
            <a:ext cx="6934200" cy="4893647"/>
          </a:xfrm>
          <a:prstGeom prst="rect">
            <a:avLst/>
          </a:prstGeom>
          <a:noFill/>
          <a:ln w="9525">
            <a:noFill/>
            <a:miter lim="800000"/>
            <a:headEnd/>
            <a:tailEnd/>
          </a:ln>
        </p:spPr>
        <p:txBody>
          <a:bodyPr wrap="square">
            <a:spAutoFit/>
          </a:bodyPr>
          <a:lstStyle/>
          <a:p>
            <a:pPr marL="749300" lvl="2">
              <a:spcBef>
                <a:spcPct val="50000"/>
              </a:spcBef>
              <a:tabLst>
                <a:tab pos="635000" algn="l"/>
                <a:tab pos="749300" algn="l"/>
                <a:tab pos="1193800" algn="l"/>
                <a:tab pos="1206500" algn="l"/>
                <a:tab pos="1257300" algn="l"/>
              </a:tabLst>
              <a:defRPr/>
            </a:pPr>
            <a:r>
              <a:rPr lang="en-US" sz="2400" dirty="0" smtClean="0">
                <a:latin typeface="Comic Sans MS" pitchFamily="66" charset="0"/>
              </a:rPr>
              <a:t>“In </a:t>
            </a:r>
            <a:r>
              <a:rPr lang="en-US" sz="2400" dirty="0">
                <a:latin typeface="Comic Sans MS" pitchFamily="66" charset="0"/>
              </a:rPr>
              <a:t>1945, Bush </a:t>
            </a:r>
            <a:r>
              <a:rPr lang="en-US" sz="2400" dirty="0" smtClean="0">
                <a:latin typeface="Comic Sans MS" pitchFamily="66" charset="0"/>
              </a:rPr>
              <a:t>published </a:t>
            </a:r>
            <a:r>
              <a:rPr lang="en-US" sz="2400" u="sng" dirty="0" smtClean="0">
                <a:latin typeface="Comic Sans MS" pitchFamily="66" charset="0"/>
              </a:rPr>
              <a:t>As We May Think</a:t>
            </a:r>
            <a:r>
              <a:rPr lang="en-US" sz="2400" dirty="0" smtClean="0">
                <a:latin typeface="Comic Sans MS" pitchFamily="66" charset="0"/>
              </a:rPr>
              <a:t> in </a:t>
            </a:r>
            <a:r>
              <a:rPr lang="en-US" sz="2400" dirty="0">
                <a:latin typeface="Comic Sans MS" pitchFamily="66" charset="0"/>
              </a:rPr>
              <a:t>which he predicted </a:t>
            </a:r>
            <a:r>
              <a:rPr lang="en-US" sz="2400" dirty="0" smtClean="0">
                <a:latin typeface="Comic Sans MS" pitchFamily="66" charset="0"/>
              </a:rPr>
              <a:t>that </a:t>
            </a:r>
            <a:r>
              <a:rPr lang="en-US" sz="2400" dirty="0">
                <a:latin typeface="Comic Sans MS" pitchFamily="66" charset="0"/>
              </a:rPr>
              <a:t>"wholly new forms </a:t>
            </a:r>
            <a:r>
              <a:rPr lang="en-US" sz="2400" dirty="0" smtClean="0">
                <a:latin typeface="Comic Sans MS" pitchFamily="66" charset="0"/>
              </a:rPr>
              <a:t>of encyclopedias will </a:t>
            </a:r>
            <a:r>
              <a:rPr lang="en-US" sz="2400" dirty="0">
                <a:latin typeface="Comic Sans MS" pitchFamily="66" charset="0"/>
              </a:rPr>
              <a:t>appear, ready made with </a:t>
            </a:r>
            <a:r>
              <a:rPr lang="en-US" sz="2400" dirty="0" smtClean="0">
                <a:latin typeface="Comic Sans MS" pitchFamily="66" charset="0"/>
              </a:rPr>
              <a:t>a mesh of associative trails running </a:t>
            </a:r>
            <a:r>
              <a:rPr lang="en-US" sz="2400" dirty="0">
                <a:latin typeface="Comic Sans MS" pitchFamily="66" charset="0"/>
              </a:rPr>
              <a:t>through them, ready to be dropped into the </a:t>
            </a:r>
            <a:r>
              <a:rPr lang="en-US" sz="2400" dirty="0" err="1">
                <a:latin typeface="Comic Sans MS" pitchFamily="66" charset="0"/>
              </a:rPr>
              <a:t>memex</a:t>
            </a:r>
            <a:r>
              <a:rPr lang="en-US" sz="2400" dirty="0">
                <a:latin typeface="Comic Sans MS" pitchFamily="66" charset="0"/>
              </a:rPr>
              <a:t> and there </a:t>
            </a:r>
            <a:r>
              <a:rPr lang="en-US" sz="2400" dirty="0" smtClean="0">
                <a:latin typeface="Comic Sans MS" pitchFamily="66" charset="0"/>
              </a:rPr>
              <a:t>amplified.</a:t>
            </a:r>
            <a:r>
              <a:rPr lang="en-US" sz="2400" baseline="30000" dirty="0" smtClean="0">
                <a:latin typeface="Comic Sans MS" pitchFamily="66" charset="0"/>
              </a:rPr>
              <a:t> </a:t>
            </a:r>
            <a:r>
              <a:rPr lang="en-US" sz="2400" dirty="0" smtClean="0">
                <a:latin typeface="Comic Sans MS" pitchFamily="66" charset="0"/>
              </a:rPr>
              <a:t>The </a:t>
            </a:r>
            <a:r>
              <a:rPr lang="en-US" sz="2400" dirty="0" err="1">
                <a:latin typeface="Comic Sans MS" pitchFamily="66" charset="0"/>
              </a:rPr>
              <a:t>memex</a:t>
            </a:r>
            <a:r>
              <a:rPr lang="en-US" sz="2400" dirty="0">
                <a:latin typeface="Comic Sans MS" pitchFamily="66" charset="0"/>
              </a:rPr>
              <a:t> influenced generations of computer scientists, who drew inspiration from its vision of the future</a:t>
            </a:r>
            <a:r>
              <a:rPr lang="en-US" sz="2400" dirty="0" smtClean="0">
                <a:latin typeface="Comic Sans MS" pitchFamily="66" charset="0"/>
              </a:rPr>
              <a:t>.”</a:t>
            </a:r>
            <a:endParaRPr lang="en-US" sz="2400" dirty="0">
              <a:latin typeface="Comic Sans MS" pitchFamily="66" charset="0"/>
            </a:endParaRPr>
          </a:p>
          <a:p>
            <a:pPr marL="800100" lvl="2" indent="-50800">
              <a:spcBef>
                <a:spcPct val="50000"/>
              </a:spcBef>
              <a:buFont typeface="Wingdings" pitchFamily="2" charset="2"/>
              <a:buChar char="§"/>
              <a:tabLst>
                <a:tab pos="635000" algn="l"/>
                <a:tab pos="749300" algn="l"/>
                <a:tab pos="1193800" algn="l"/>
                <a:tab pos="1206500" algn="l"/>
                <a:tab pos="1257300" algn="l"/>
              </a:tabLst>
              <a:defRPr/>
            </a:pPr>
            <a:endParaRPr lang="en-US" sz="2400" dirty="0" smtClean="0">
              <a:latin typeface="Comic Sans MS" pitchFamily="66" charset="0"/>
            </a:endParaRPr>
          </a:p>
          <a:p>
            <a:pPr marL="800100" lvl="2" indent="-50800">
              <a:spcBef>
                <a:spcPct val="50000"/>
              </a:spcBef>
              <a:buFont typeface="Wingdings" pitchFamily="2" charset="2"/>
              <a:buChar char="§"/>
              <a:tabLst>
                <a:tab pos="635000" algn="l"/>
                <a:tab pos="749300" algn="l"/>
                <a:tab pos="1193800" algn="l"/>
                <a:tab pos="1206500" algn="l"/>
                <a:tab pos="1257300" algn="l"/>
              </a:tabLst>
              <a:defRPr/>
            </a:pPr>
            <a:endParaRPr lang="en-US" sz="2400" dirty="0">
              <a:latin typeface="Comic Sans MS" pitchFamily="66" charset="0"/>
            </a:endParaRPr>
          </a:p>
        </p:txBody>
      </p:sp>
      <p:sp>
        <p:nvSpPr>
          <p:cNvPr id="4" name="TextBox 3"/>
          <p:cNvSpPr txBox="1"/>
          <p:nvPr/>
        </p:nvSpPr>
        <p:spPr>
          <a:xfrm>
            <a:off x="228600" y="1524000"/>
            <a:ext cx="8458200" cy="1384995"/>
          </a:xfrm>
          <a:prstGeom prst="rect">
            <a:avLst/>
          </a:prstGeom>
          <a:noFill/>
        </p:spPr>
        <p:txBody>
          <a:bodyPr wrap="square" rtlCol="0">
            <a:spAutoFit/>
          </a:bodyPr>
          <a:lstStyle/>
          <a:p>
            <a:pPr marL="0" lvl="2" algn="ctr"/>
            <a:r>
              <a:rPr lang="en-US" sz="2800" dirty="0" smtClean="0">
                <a:latin typeface="Comic Sans MS" pitchFamily="66" charset="0"/>
              </a:rPr>
              <a:t>Invented </a:t>
            </a:r>
            <a:r>
              <a:rPr lang="en-US" sz="2800" dirty="0" err="1">
                <a:latin typeface="Comic Sans MS" pitchFamily="66" charset="0"/>
              </a:rPr>
              <a:t>Memex</a:t>
            </a:r>
            <a:r>
              <a:rPr lang="en-US" sz="2800" dirty="0">
                <a:latin typeface="Comic Sans MS" pitchFamily="66" charset="0"/>
              </a:rPr>
              <a:t>, an adjustable </a:t>
            </a:r>
            <a:r>
              <a:rPr lang="en-US" sz="2800" dirty="0" smtClean="0">
                <a:latin typeface="Comic Sans MS" pitchFamily="66" charset="0"/>
              </a:rPr>
              <a:t>microfilm </a:t>
            </a:r>
            <a:r>
              <a:rPr lang="en-US" sz="2800" dirty="0">
                <a:latin typeface="Comic Sans MS" pitchFamily="66" charset="0"/>
              </a:rPr>
              <a:t>viewer </a:t>
            </a:r>
            <a:r>
              <a:rPr lang="en-US" sz="2800" dirty="0">
                <a:latin typeface="Comic Sans MS" pitchFamily="66" charset="0"/>
                <a:cs typeface="Arial" charset="0"/>
              </a:rPr>
              <a:t>with a structure </a:t>
            </a:r>
            <a:r>
              <a:rPr lang="en-US" sz="2800" dirty="0" smtClean="0">
                <a:latin typeface="Comic Sans MS" pitchFamily="66" charset="0"/>
                <a:cs typeface="Arial" charset="0"/>
              </a:rPr>
              <a:t>analogous </a:t>
            </a:r>
            <a:r>
              <a:rPr lang="en-US" sz="2800" dirty="0">
                <a:latin typeface="Comic Sans MS" pitchFamily="66" charset="0"/>
                <a:cs typeface="Arial" charset="0"/>
              </a:rPr>
              <a:t>to that of the </a:t>
            </a:r>
            <a:r>
              <a:rPr lang="en-US" sz="2800" dirty="0" smtClean="0">
                <a:latin typeface="Comic Sans MS" pitchFamily="66" charset="0"/>
                <a:cs typeface="Arial" charset="0"/>
              </a:rPr>
              <a:t>WWW.</a:t>
            </a:r>
            <a:endParaRPr lang="en-US" sz="2800" dirty="0">
              <a:latin typeface="Comic Sans MS" pitchFamily="66" charset="0"/>
              <a:cs typeface="Arial" charset="0"/>
            </a:endParaRPr>
          </a:p>
          <a:p>
            <a:pPr algn="ctr"/>
            <a:endParaRPr lang="en-US" sz="2800" dirty="0">
              <a:latin typeface="Comic Sans MS" pitchFamily="66" charset="0"/>
            </a:endParaRPr>
          </a:p>
        </p:txBody>
      </p:sp>
    </p:spTree>
    <p:extLst>
      <p:ext uri="{BB962C8B-B14F-4D97-AF65-F5344CB8AC3E}">
        <p14:creationId xmlns:p14="http://schemas.microsoft.com/office/powerpoint/2010/main" val="157278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Box 6"/>
          <p:cNvSpPr txBox="1">
            <a:spLocks noChangeArrowheads="1"/>
          </p:cNvSpPr>
          <p:nvPr/>
        </p:nvSpPr>
        <p:spPr bwMode="auto">
          <a:xfrm>
            <a:off x="-685800" y="2286000"/>
            <a:ext cx="7391400" cy="4847481"/>
          </a:xfrm>
          <a:prstGeom prst="rect">
            <a:avLst/>
          </a:prstGeom>
          <a:noFill/>
          <a:ln w="9525">
            <a:noFill/>
            <a:miter lim="800000"/>
            <a:headEnd/>
            <a:tailEnd/>
          </a:ln>
        </p:spPr>
        <p:txBody>
          <a:bodyPr wrap="square">
            <a:spAutoFit/>
          </a:bodyPr>
          <a:lstStyle/>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smtClean="0">
                <a:latin typeface="Comic Sans MS" pitchFamily="66" charset="0"/>
              </a:rPr>
              <a:t>   </a:t>
            </a:r>
            <a:r>
              <a:rPr lang="en-US" sz="2600" dirty="0">
                <a:latin typeface="Comic Sans MS" pitchFamily="66" charset="0"/>
              </a:rPr>
              <a:t>Civilian, not military control</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800" dirty="0">
                <a:latin typeface="Comic Sans MS" pitchFamily="66" charset="0"/>
              </a:rPr>
              <a:t> </a:t>
            </a:r>
            <a:r>
              <a:rPr lang="en-US" sz="2800" dirty="0" smtClean="0">
                <a:latin typeface="Comic Sans MS" pitchFamily="66" charset="0"/>
              </a:rPr>
              <a:t>	</a:t>
            </a:r>
            <a:r>
              <a:rPr lang="en-US" sz="2600" u="sng" dirty="0" smtClean="0">
                <a:latin typeface="Comic Sans MS" pitchFamily="66" charset="0"/>
              </a:rPr>
              <a:t>Authority </a:t>
            </a:r>
            <a:r>
              <a:rPr lang="en-US" sz="2600" u="sng" dirty="0">
                <a:latin typeface="Comic Sans MS" pitchFamily="66" charset="0"/>
              </a:rPr>
              <a:t>to contract</a:t>
            </a:r>
            <a:r>
              <a:rPr lang="en-US" sz="2600" dirty="0">
                <a:latin typeface="Comic Sans MS" pitchFamily="66" charset="0"/>
              </a:rPr>
              <a:t> work </a:t>
            </a:r>
            <a:r>
              <a:rPr lang="en-US" sz="2600" dirty="0" smtClean="0">
                <a:latin typeface="Comic Sans MS" pitchFamily="66" charset="0"/>
              </a:rPr>
              <a:t>	</a:t>
            </a:r>
            <a:r>
              <a:rPr lang="en-US" sz="2600" dirty="0" smtClean="0">
                <a:latin typeface="Comic Sans MS" pitchFamily="66" charset="0"/>
              </a:rPr>
              <a:t>that was 	previously conducted </a:t>
            </a:r>
            <a:r>
              <a:rPr lang="en-US" sz="2600" dirty="0">
                <a:latin typeface="Comic Sans MS" pitchFamily="66" charset="0"/>
              </a:rPr>
              <a:t>in government </a:t>
            </a:r>
            <a:r>
              <a:rPr lang="en-US" sz="2600" dirty="0" smtClean="0">
                <a:latin typeface="Comic Sans MS" pitchFamily="66" charset="0"/>
              </a:rPr>
              <a:t>	labs </a:t>
            </a:r>
            <a:r>
              <a:rPr lang="en-US" sz="2600" dirty="0">
                <a:latin typeface="Comic Sans MS" pitchFamily="66" charset="0"/>
              </a:rPr>
              <a:t>to </a:t>
            </a:r>
            <a:r>
              <a:rPr lang="en-US" sz="2600" dirty="0" smtClean="0">
                <a:latin typeface="Comic Sans MS" pitchFamily="66" charset="0"/>
              </a:rPr>
              <a:t>universities</a:t>
            </a:r>
            <a:r>
              <a:rPr lang="en-US" sz="2600" dirty="0">
                <a:latin typeface="Comic Sans MS" pitchFamily="66" charset="0"/>
              </a:rPr>
              <a:t>, private labs and </a:t>
            </a:r>
            <a:r>
              <a:rPr lang="en-US" sz="2600" dirty="0" smtClean="0">
                <a:latin typeface="Comic Sans MS" pitchFamily="66" charset="0"/>
              </a:rPr>
              <a:t>	industry </a:t>
            </a:r>
            <a:endParaRPr lang="en-US" sz="2600" dirty="0" smtClean="0">
              <a:latin typeface="Comic Sans MS" pitchFamily="66" charset="0"/>
            </a:endParaRPr>
          </a:p>
          <a:p>
            <a:pPr marL="1549400" lvl="3" indent="-342900">
              <a:spcBef>
                <a:spcPct val="50000"/>
              </a:spcBef>
              <a:buFont typeface="Arial" pitchFamily="34" charset="0"/>
              <a:buChar char="•"/>
              <a:tabLst>
                <a:tab pos="635000" algn="l"/>
                <a:tab pos="749300" algn="l"/>
                <a:tab pos="1193800" algn="l"/>
                <a:tab pos="1320800" algn="l"/>
                <a:tab pos="1600200" algn="l"/>
                <a:tab pos="1663700" algn="l"/>
              </a:tabLst>
              <a:defRPr/>
            </a:pPr>
            <a:r>
              <a:rPr lang="en-US" sz="2000" dirty="0" smtClean="0">
                <a:latin typeface="Comic Sans MS" pitchFamily="66" charset="0"/>
              </a:rPr>
              <a:t>Carnegie </a:t>
            </a:r>
            <a:r>
              <a:rPr lang="en-US" sz="2000" dirty="0">
                <a:latin typeface="Comic Sans MS" pitchFamily="66" charset="0"/>
              </a:rPr>
              <a:t>Institute of Technology – </a:t>
            </a:r>
            <a:r>
              <a:rPr lang="en-US" sz="2000" dirty="0" smtClean="0">
                <a:latin typeface="Comic Sans MS" pitchFamily="66" charset="0"/>
              </a:rPr>
              <a:t>Large</a:t>
            </a:r>
            <a:r>
              <a:rPr lang="en-US" sz="2000" dirty="0">
                <a:latin typeface="Comic Sans MS" pitchFamily="66" charset="0"/>
              </a:rPr>
              <a:t> </a:t>
            </a:r>
            <a:r>
              <a:rPr lang="en-US" sz="2000" dirty="0" smtClean="0">
                <a:latin typeface="Comic Sans MS" pitchFamily="66" charset="0"/>
              </a:rPr>
              <a:t>Rocket</a:t>
            </a:r>
            <a:endParaRPr lang="en-US" sz="2000" dirty="0">
              <a:latin typeface="Comic Sans MS" pitchFamily="66" charset="0"/>
            </a:endParaRPr>
          </a:p>
          <a:p>
            <a:pPr marL="1549400" lvl="3" indent="-342900">
              <a:spcBef>
                <a:spcPct val="50000"/>
              </a:spcBef>
              <a:buFont typeface="Arial" pitchFamily="34" charset="0"/>
              <a:buChar char="•"/>
              <a:tabLst>
                <a:tab pos="635000" algn="l"/>
                <a:tab pos="749300" algn="l"/>
                <a:tab pos="1193800" algn="l"/>
                <a:tab pos="1320800" algn="l"/>
                <a:tab pos="1600200" algn="l"/>
                <a:tab pos="1663700" algn="l"/>
              </a:tabLst>
              <a:defRPr/>
            </a:pPr>
            <a:r>
              <a:rPr lang="en-US" sz="2000" dirty="0" smtClean="0">
                <a:latin typeface="Comic Sans MS" pitchFamily="66" charset="0"/>
              </a:rPr>
              <a:t>MIT </a:t>
            </a:r>
            <a:r>
              <a:rPr lang="en-US" sz="2000" dirty="0">
                <a:latin typeface="Comic Sans MS" pitchFamily="66" charset="0"/>
              </a:rPr>
              <a:t>– Radiation Lab</a:t>
            </a:r>
          </a:p>
          <a:p>
            <a:pPr marL="1549400" lvl="3" indent="-342900">
              <a:spcBef>
                <a:spcPct val="50000"/>
              </a:spcBef>
              <a:buFont typeface="Arial" pitchFamily="34" charset="0"/>
              <a:buChar char="•"/>
              <a:tabLst>
                <a:tab pos="635000" algn="l"/>
                <a:tab pos="749300" algn="l"/>
                <a:tab pos="1193800" algn="l"/>
                <a:tab pos="1320800" algn="l"/>
                <a:tab pos="1600200" algn="l"/>
                <a:tab pos="1663700" algn="l"/>
              </a:tabLst>
              <a:defRPr/>
            </a:pPr>
            <a:r>
              <a:rPr lang="en-US" sz="2000" dirty="0" smtClean="0">
                <a:latin typeface="Comic Sans MS" pitchFamily="66" charset="0"/>
              </a:rPr>
              <a:t>Western </a:t>
            </a:r>
            <a:r>
              <a:rPr lang="en-US" sz="2000" dirty="0">
                <a:latin typeface="Comic Sans MS" pitchFamily="66" charset="0"/>
              </a:rPr>
              <a:t>Electric and Bell Labs – </a:t>
            </a:r>
            <a:r>
              <a:rPr lang="en-US" sz="2000" dirty="0" smtClean="0">
                <a:latin typeface="Comic Sans MS" pitchFamily="66" charset="0"/>
              </a:rPr>
              <a:t>Sound </a:t>
            </a:r>
            <a:r>
              <a:rPr lang="en-US" sz="2000" dirty="0">
                <a:latin typeface="Comic Sans MS" pitchFamily="66" charset="0"/>
              </a:rPr>
              <a:t> </a:t>
            </a:r>
            <a:r>
              <a:rPr lang="en-US" sz="2000" dirty="0" smtClean="0">
                <a:latin typeface="Comic Sans MS" pitchFamily="66" charset="0"/>
              </a:rPr>
              <a:t>   Amplification</a:t>
            </a:r>
            <a:endParaRPr lang="en-US" sz="2000" dirty="0">
              <a:latin typeface="Comic Sans MS" pitchFamily="66" charset="0"/>
            </a:endParaRPr>
          </a:p>
          <a:p>
            <a:pPr marL="749300" lvl="2">
              <a:spcBef>
                <a:spcPct val="50000"/>
              </a:spcBef>
              <a:tabLst>
                <a:tab pos="635000" algn="l"/>
                <a:tab pos="749300" algn="l"/>
                <a:tab pos="1193800" algn="l"/>
                <a:tab pos="1206500" algn="l"/>
                <a:tab pos="1257300" algn="l"/>
              </a:tabLst>
              <a:defRPr/>
            </a:pPr>
            <a:endParaRPr lang="en-US" sz="2200" dirty="0">
              <a:latin typeface="Comic Sans MS" pitchFamily="66" charset="0"/>
            </a:endParaRPr>
          </a:p>
        </p:txBody>
      </p:sp>
      <p:sp>
        <p:nvSpPr>
          <p:cNvPr id="2" name="TextBox 1"/>
          <p:cNvSpPr txBox="1"/>
          <p:nvPr/>
        </p:nvSpPr>
        <p:spPr>
          <a:xfrm flipH="1">
            <a:off x="381000" y="304800"/>
            <a:ext cx="8458200" cy="152400"/>
          </a:xfrm>
          <a:prstGeom prst="rect">
            <a:avLst/>
          </a:prstGeom>
          <a:solidFill>
            <a:schemeClr val="accent2">
              <a:lumMod val="50000"/>
            </a:schemeClr>
          </a:solidFill>
        </p:spPr>
        <p:txBody>
          <a:bodyPr wrap="square" rtlCol="0">
            <a:spAutoFit/>
          </a:bodyPr>
          <a:lstStyle/>
          <a:p>
            <a:endParaRPr lang="en-US" dirty="0"/>
          </a:p>
        </p:txBody>
      </p:sp>
      <p:sp>
        <p:nvSpPr>
          <p:cNvPr id="3" name="TextBox 2"/>
          <p:cNvSpPr txBox="1"/>
          <p:nvPr/>
        </p:nvSpPr>
        <p:spPr>
          <a:xfrm>
            <a:off x="228600" y="228600"/>
            <a:ext cx="8763000" cy="1661993"/>
          </a:xfrm>
          <a:prstGeom prst="rect">
            <a:avLst/>
          </a:prstGeom>
          <a:solidFill>
            <a:schemeClr val="bg1">
              <a:lumMod val="25000"/>
            </a:schemeClr>
          </a:solidFill>
          <a:ln w="38100">
            <a:solidFill>
              <a:schemeClr val="tx1"/>
            </a:solidFill>
          </a:ln>
          <a:effectLst>
            <a:outerShdw blurRad="63500" sx="102000" sy="102000" algn="ctr" rotWithShape="0">
              <a:prstClr val="black">
                <a:alpha val="40000"/>
              </a:prstClr>
            </a:outerShdw>
          </a:effectLst>
        </p:spPr>
        <p:txBody>
          <a:bodyPr wrap="square" rtlCol="0">
            <a:spAutoFit/>
          </a:bodyPr>
          <a:lstStyle/>
          <a:p>
            <a:pPr marL="0" lvl="1" algn="ctr">
              <a:spcBef>
                <a:spcPct val="50000"/>
              </a:spcBef>
              <a:tabLst>
                <a:tab pos="858838" algn="l"/>
                <a:tab pos="1314450" algn="l"/>
              </a:tabLst>
            </a:pPr>
            <a:r>
              <a:rPr lang="en-US" sz="3400" dirty="0" smtClean="0">
                <a:solidFill>
                  <a:srgbClr val="FFFFFF"/>
                </a:solidFill>
                <a:latin typeface="Comic Sans MS" pitchFamily="66" charset="0"/>
              </a:rPr>
              <a:t>Innovative characteristics of the Office of Scientific Research and Defense (OSRD) which contributed to its success!</a:t>
            </a:r>
            <a:endParaRPr lang="en-US" sz="3400" dirty="0">
              <a:solidFill>
                <a:srgbClr val="FFFFFF"/>
              </a:solidFill>
              <a:latin typeface="Comic Sans MS" pitchFamily="66" charset="0"/>
            </a:endParaRPr>
          </a:p>
        </p:txBody>
      </p:sp>
      <p:pic>
        <p:nvPicPr>
          <p:cNvPr id="6" name="Picture 7" descr="Vannevar"/>
          <p:cNvPicPr>
            <a:picLocks noChangeAspect="1" noChangeArrowheads="1"/>
          </p:cNvPicPr>
          <p:nvPr/>
        </p:nvPicPr>
        <p:blipFill>
          <a:blip r:embed="rId3" cstate="print"/>
          <a:srcRect/>
          <a:stretch>
            <a:fillRect/>
          </a:stretch>
        </p:blipFill>
        <p:spPr bwMode="auto">
          <a:xfrm>
            <a:off x="6553200" y="2895600"/>
            <a:ext cx="2286000" cy="2628900"/>
          </a:xfrm>
          <a:prstGeom prst="rect">
            <a:avLst/>
          </a:prstGeom>
          <a:noFill/>
          <a:ln w="57150">
            <a:solidFill>
              <a:srgbClr val="C00000"/>
            </a:solidFill>
            <a:miter lim="800000"/>
            <a:headEnd/>
            <a:tailEnd/>
          </a:ln>
        </p:spPr>
      </p:pic>
    </p:spTree>
    <p:extLst>
      <p:ext uri="{BB962C8B-B14F-4D97-AF65-F5344CB8AC3E}">
        <p14:creationId xmlns:p14="http://schemas.microsoft.com/office/powerpoint/2010/main" val="270158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Box 6"/>
          <p:cNvSpPr txBox="1">
            <a:spLocks noChangeArrowheads="1"/>
          </p:cNvSpPr>
          <p:nvPr/>
        </p:nvSpPr>
        <p:spPr bwMode="auto">
          <a:xfrm>
            <a:off x="-685800" y="2286000"/>
            <a:ext cx="7391400" cy="3093154"/>
          </a:xfrm>
          <a:prstGeom prst="rect">
            <a:avLst/>
          </a:prstGeom>
          <a:noFill/>
          <a:ln w="9525">
            <a:noFill/>
            <a:miter lim="800000"/>
            <a:headEnd/>
            <a:tailEnd/>
          </a:ln>
        </p:spPr>
        <p:txBody>
          <a:bodyPr wrap="square">
            <a:spAutoFit/>
          </a:bodyPr>
          <a:lstStyle/>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smtClean="0">
                <a:latin typeface="Comic Sans MS" pitchFamily="66" charset="0"/>
              </a:rPr>
              <a:t>   </a:t>
            </a:r>
            <a:r>
              <a:rPr lang="en-US" sz="2600" dirty="0">
                <a:latin typeface="Comic Sans MS" pitchFamily="66" charset="0"/>
              </a:rPr>
              <a:t>Civilian, not military control</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800" dirty="0">
                <a:latin typeface="Comic Sans MS" pitchFamily="66" charset="0"/>
              </a:rPr>
              <a:t> </a:t>
            </a:r>
            <a:r>
              <a:rPr lang="en-US" sz="2800" dirty="0" smtClean="0">
                <a:latin typeface="Comic Sans MS" pitchFamily="66" charset="0"/>
              </a:rPr>
              <a:t>	</a:t>
            </a:r>
            <a:r>
              <a:rPr lang="en-US" sz="2600" dirty="0" smtClean="0">
                <a:latin typeface="Comic Sans MS" pitchFamily="66" charset="0"/>
              </a:rPr>
              <a:t>Authority </a:t>
            </a:r>
            <a:r>
              <a:rPr lang="en-US" sz="2600" dirty="0">
                <a:latin typeface="Comic Sans MS" pitchFamily="66" charset="0"/>
              </a:rPr>
              <a:t>to contract work </a:t>
            </a:r>
            <a:r>
              <a:rPr lang="en-US" sz="2600" dirty="0" smtClean="0">
                <a:latin typeface="Comic Sans MS" pitchFamily="66" charset="0"/>
              </a:rPr>
              <a:t>	</a:t>
            </a:r>
            <a:r>
              <a:rPr lang="en-US" sz="2600" dirty="0" smtClean="0">
                <a:latin typeface="Comic Sans MS" pitchFamily="66" charset="0"/>
              </a:rPr>
              <a:t>previously </a:t>
            </a:r>
            <a:r>
              <a:rPr lang="en-US" sz="2600" dirty="0" smtClean="0">
                <a:latin typeface="Comic Sans MS" pitchFamily="66" charset="0"/>
              </a:rPr>
              <a:t>	conducted </a:t>
            </a:r>
            <a:r>
              <a:rPr lang="en-US" sz="2600" dirty="0">
                <a:latin typeface="Comic Sans MS" pitchFamily="66" charset="0"/>
              </a:rPr>
              <a:t>in government </a:t>
            </a:r>
            <a:r>
              <a:rPr lang="en-US" sz="2600" dirty="0" smtClean="0">
                <a:latin typeface="Comic Sans MS" pitchFamily="66" charset="0"/>
              </a:rPr>
              <a:t>labs </a:t>
            </a:r>
            <a:r>
              <a:rPr lang="en-US" sz="2600" dirty="0">
                <a:latin typeface="Comic Sans MS" pitchFamily="66" charset="0"/>
              </a:rPr>
              <a:t>to </a:t>
            </a:r>
            <a:r>
              <a:rPr lang="en-US" sz="2600" dirty="0" smtClean="0">
                <a:latin typeface="Comic Sans MS" pitchFamily="66" charset="0"/>
              </a:rPr>
              <a:t>	universities</a:t>
            </a:r>
            <a:r>
              <a:rPr lang="en-US" sz="2600" dirty="0">
                <a:latin typeface="Comic Sans MS" pitchFamily="66" charset="0"/>
              </a:rPr>
              <a:t>, private labs and </a:t>
            </a:r>
            <a:r>
              <a:rPr lang="en-US" sz="2600" dirty="0" smtClean="0">
                <a:latin typeface="Comic Sans MS" pitchFamily="66" charset="0"/>
              </a:rPr>
              <a:t>industry </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800" dirty="0">
                <a:latin typeface="Comic Sans MS" pitchFamily="66" charset="0"/>
              </a:rPr>
              <a:t> </a:t>
            </a:r>
            <a:r>
              <a:rPr lang="en-US" sz="2800" dirty="0" smtClean="0">
                <a:latin typeface="Comic Sans MS" pitchFamily="66" charset="0"/>
              </a:rPr>
              <a:t> </a:t>
            </a:r>
            <a:r>
              <a:rPr lang="en-US" sz="2800" u="sng" dirty="0" smtClean="0">
                <a:latin typeface="Comic Sans MS" pitchFamily="66" charset="0"/>
              </a:rPr>
              <a:t>Highly </a:t>
            </a:r>
            <a:r>
              <a:rPr lang="en-US" sz="2800" u="sng" dirty="0">
                <a:latin typeface="Comic Sans MS" pitchFamily="66" charset="0"/>
              </a:rPr>
              <a:t>centralized structure</a:t>
            </a:r>
            <a:endParaRPr lang="en-US" sz="2600" dirty="0" smtClean="0">
              <a:latin typeface="Comic Sans MS" pitchFamily="66" charset="0"/>
            </a:endParaRPr>
          </a:p>
          <a:p>
            <a:pPr marL="749300" lvl="2">
              <a:spcBef>
                <a:spcPct val="50000"/>
              </a:spcBef>
              <a:tabLst>
                <a:tab pos="635000" algn="l"/>
                <a:tab pos="749300" algn="l"/>
                <a:tab pos="1193800" algn="l"/>
                <a:tab pos="1206500" algn="l"/>
                <a:tab pos="1257300" algn="l"/>
              </a:tabLst>
              <a:defRPr/>
            </a:pPr>
            <a:endParaRPr lang="en-US" sz="2200" dirty="0">
              <a:latin typeface="Comic Sans MS" pitchFamily="66" charset="0"/>
            </a:endParaRPr>
          </a:p>
        </p:txBody>
      </p:sp>
      <p:sp>
        <p:nvSpPr>
          <p:cNvPr id="2" name="TextBox 1"/>
          <p:cNvSpPr txBox="1"/>
          <p:nvPr/>
        </p:nvSpPr>
        <p:spPr>
          <a:xfrm flipH="1">
            <a:off x="381000" y="304800"/>
            <a:ext cx="8458200" cy="152400"/>
          </a:xfrm>
          <a:prstGeom prst="rect">
            <a:avLst/>
          </a:prstGeom>
          <a:solidFill>
            <a:schemeClr val="accent2">
              <a:lumMod val="50000"/>
            </a:schemeClr>
          </a:solidFill>
        </p:spPr>
        <p:txBody>
          <a:bodyPr wrap="square" rtlCol="0">
            <a:spAutoFit/>
          </a:bodyPr>
          <a:lstStyle/>
          <a:p>
            <a:endParaRPr lang="en-US" dirty="0"/>
          </a:p>
        </p:txBody>
      </p:sp>
      <p:sp>
        <p:nvSpPr>
          <p:cNvPr id="3" name="TextBox 2"/>
          <p:cNvSpPr txBox="1"/>
          <p:nvPr/>
        </p:nvSpPr>
        <p:spPr>
          <a:xfrm>
            <a:off x="228600" y="228600"/>
            <a:ext cx="8763000" cy="1661993"/>
          </a:xfrm>
          <a:prstGeom prst="rect">
            <a:avLst/>
          </a:prstGeom>
          <a:solidFill>
            <a:schemeClr val="bg1">
              <a:lumMod val="25000"/>
            </a:schemeClr>
          </a:solidFill>
          <a:ln w="38100">
            <a:solidFill>
              <a:schemeClr val="tx1"/>
            </a:solidFill>
          </a:ln>
          <a:effectLst>
            <a:outerShdw blurRad="63500" sx="102000" sy="102000" algn="ctr" rotWithShape="0">
              <a:prstClr val="black">
                <a:alpha val="40000"/>
              </a:prstClr>
            </a:outerShdw>
          </a:effectLst>
        </p:spPr>
        <p:txBody>
          <a:bodyPr wrap="square" rtlCol="0">
            <a:spAutoFit/>
          </a:bodyPr>
          <a:lstStyle/>
          <a:p>
            <a:pPr marL="0" lvl="1" algn="ctr">
              <a:spcBef>
                <a:spcPct val="50000"/>
              </a:spcBef>
              <a:tabLst>
                <a:tab pos="858838" algn="l"/>
                <a:tab pos="1314450" algn="l"/>
              </a:tabLst>
            </a:pPr>
            <a:r>
              <a:rPr lang="en-US" sz="3400" dirty="0" smtClean="0">
                <a:solidFill>
                  <a:srgbClr val="FFFFFF"/>
                </a:solidFill>
                <a:latin typeface="Comic Sans MS" pitchFamily="66" charset="0"/>
              </a:rPr>
              <a:t>Innovative characteristics of the Office of Scientific Research and Defense (OSRD) which contributed to its success!</a:t>
            </a:r>
            <a:endParaRPr lang="en-US" sz="3400" dirty="0">
              <a:solidFill>
                <a:srgbClr val="FFFFFF"/>
              </a:solidFill>
              <a:latin typeface="Comic Sans MS" pitchFamily="66" charset="0"/>
            </a:endParaRPr>
          </a:p>
        </p:txBody>
      </p:sp>
      <p:pic>
        <p:nvPicPr>
          <p:cNvPr id="6" name="Picture 7" descr="Vannevar"/>
          <p:cNvPicPr>
            <a:picLocks noChangeAspect="1" noChangeArrowheads="1"/>
          </p:cNvPicPr>
          <p:nvPr/>
        </p:nvPicPr>
        <p:blipFill>
          <a:blip r:embed="rId3" cstate="print"/>
          <a:srcRect/>
          <a:stretch>
            <a:fillRect/>
          </a:stretch>
        </p:blipFill>
        <p:spPr bwMode="auto">
          <a:xfrm>
            <a:off x="6553200" y="2895600"/>
            <a:ext cx="2286000" cy="2628900"/>
          </a:xfrm>
          <a:prstGeom prst="rect">
            <a:avLst/>
          </a:prstGeom>
          <a:noFill/>
          <a:ln w="57150">
            <a:solidFill>
              <a:srgbClr val="C00000"/>
            </a:solidFill>
            <a:miter lim="800000"/>
            <a:headEnd/>
            <a:tailEnd/>
          </a:ln>
        </p:spPr>
      </p:pic>
    </p:spTree>
    <p:extLst>
      <p:ext uri="{BB962C8B-B14F-4D97-AF65-F5344CB8AC3E}">
        <p14:creationId xmlns:p14="http://schemas.microsoft.com/office/powerpoint/2010/main" val="123251586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381000" y="304800"/>
            <a:ext cx="8229600" cy="1938992"/>
          </a:xfrm>
          <a:prstGeom prst="rect">
            <a:avLst/>
          </a:prstGeom>
          <a:solidFill>
            <a:srgbClr val="C00000"/>
          </a:solidFill>
          <a:ln w="38100">
            <a:headEnd/>
            <a:tailEnd/>
          </a:ln>
          <a:effectLst>
            <a:innerShdw blurRad="63500" dist="50800">
              <a:prstClr val="black">
                <a:alpha val="50000"/>
              </a:prstClr>
            </a:innerShdw>
          </a:effectLst>
        </p:spPr>
        <p:style>
          <a:lnRef idx="2">
            <a:schemeClr val="dk1"/>
          </a:lnRef>
          <a:fillRef idx="1">
            <a:schemeClr val="lt1"/>
          </a:fillRef>
          <a:effectRef idx="0">
            <a:schemeClr val="dk1"/>
          </a:effectRef>
          <a:fontRef idx="minor">
            <a:schemeClr val="dk1"/>
          </a:fontRef>
        </p:style>
        <p:txBody>
          <a:bodyPr wrap="square">
            <a:spAutoFit/>
          </a:bodyPr>
          <a:lstStyle/>
          <a:p>
            <a:pPr marL="63500" lvl="1" algn="ctr">
              <a:spcBef>
                <a:spcPct val="50000"/>
              </a:spcBef>
              <a:tabLst>
                <a:tab pos="798513" algn="l"/>
                <a:tab pos="1139825" algn="l"/>
                <a:tab pos="1663700" algn="l"/>
              </a:tabLst>
              <a:defRPr/>
            </a:pPr>
            <a:r>
              <a:rPr lang="en-US" sz="4000" dirty="0" smtClean="0">
                <a:solidFill>
                  <a:srgbClr val="FFFFFF"/>
                </a:solidFill>
                <a:latin typeface="Comic Sans MS" pitchFamily="66" charset="0"/>
              </a:rPr>
              <a:t>OSRD’s highly </a:t>
            </a:r>
            <a:r>
              <a:rPr lang="en-US" sz="4000" dirty="0">
                <a:solidFill>
                  <a:srgbClr val="FFFFFF"/>
                </a:solidFill>
                <a:latin typeface="Comic Sans MS" pitchFamily="66" charset="0"/>
              </a:rPr>
              <a:t>centralized </a:t>
            </a:r>
            <a:r>
              <a:rPr lang="en-US" sz="4000" dirty="0" smtClean="0">
                <a:solidFill>
                  <a:srgbClr val="FFFFFF"/>
                </a:solidFill>
                <a:latin typeface="Comic Sans MS" pitchFamily="66" charset="0"/>
              </a:rPr>
              <a:t>structure was designed to emphasize:</a:t>
            </a:r>
            <a:endParaRPr lang="en-US" sz="4000" dirty="0">
              <a:solidFill>
                <a:srgbClr val="FFFFFF"/>
              </a:solidFill>
              <a:latin typeface="Comic Sans MS" pitchFamily="66" charset="0"/>
            </a:endParaRPr>
          </a:p>
        </p:txBody>
      </p:sp>
      <p:sp>
        <p:nvSpPr>
          <p:cNvPr id="3" name="TextBox 2"/>
          <p:cNvSpPr txBox="1"/>
          <p:nvPr/>
        </p:nvSpPr>
        <p:spPr>
          <a:xfrm>
            <a:off x="228600" y="2667000"/>
            <a:ext cx="8763000" cy="3693319"/>
          </a:xfrm>
          <a:prstGeom prst="rect">
            <a:avLst/>
          </a:prstGeom>
          <a:noFill/>
        </p:spPr>
        <p:txBody>
          <a:bodyPr wrap="square" rtlCol="0">
            <a:spAutoFit/>
          </a:bodyPr>
          <a:lstStyle/>
          <a:p>
            <a:pPr marL="806450" lvl="1" indent="-742950">
              <a:spcBef>
                <a:spcPct val="50000"/>
              </a:spcBef>
              <a:buFont typeface="Wingdings" pitchFamily="2" charset="2"/>
              <a:buChar char="ü"/>
              <a:tabLst>
                <a:tab pos="798513" algn="l"/>
                <a:tab pos="1139825" algn="l"/>
                <a:tab pos="1663700" algn="l"/>
              </a:tabLst>
              <a:defRPr/>
            </a:pPr>
            <a:r>
              <a:rPr lang="en-US" sz="3600" dirty="0">
                <a:latin typeface="Comic Sans MS" pitchFamily="66" charset="0"/>
              </a:rPr>
              <a:t>V</a:t>
            </a:r>
            <a:r>
              <a:rPr lang="en-US" sz="3600" dirty="0" smtClean="0">
                <a:latin typeface="Comic Sans MS" pitchFamily="66" charset="0"/>
              </a:rPr>
              <a:t>ertical integration of methodology from fundamental science to production </a:t>
            </a:r>
            <a:r>
              <a:rPr lang="en-US" sz="3600" u="sng" dirty="0" smtClean="0">
                <a:latin typeface="Comic Sans MS" pitchFamily="66" charset="0"/>
              </a:rPr>
              <a:t>and</a:t>
            </a:r>
          </a:p>
          <a:p>
            <a:pPr marL="806450" lvl="1" indent="-742950">
              <a:spcBef>
                <a:spcPct val="50000"/>
              </a:spcBef>
              <a:buFont typeface="Wingdings" pitchFamily="2" charset="2"/>
              <a:buChar char="ü"/>
              <a:tabLst>
                <a:tab pos="798513" algn="l"/>
                <a:tab pos="1139825" algn="l"/>
                <a:tab pos="1663700" algn="l"/>
              </a:tabLst>
              <a:defRPr/>
            </a:pPr>
            <a:r>
              <a:rPr lang="en-US" sz="3600" dirty="0">
                <a:latin typeface="Comic Sans MS" pitchFamily="66" charset="0"/>
              </a:rPr>
              <a:t>C</a:t>
            </a:r>
            <a:r>
              <a:rPr lang="en-US" sz="3600" dirty="0" smtClean="0">
                <a:latin typeface="Comic Sans MS" pitchFamily="66" charset="0"/>
              </a:rPr>
              <a:t>oncentrated, massive rapid development and deployment!</a:t>
            </a:r>
          </a:p>
          <a:p>
            <a:pPr marL="457200" indent="-457200">
              <a:buFont typeface="Wingdings" pitchFamily="2" charset="2"/>
              <a:buChar char="ü"/>
            </a:pPr>
            <a:endParaRPr lang="en-US" sz="3600" dirty="0"/>
          </a:p>
        </p:txBody>
      </p:sp>
    </p:spTree>
    <p:extLst>
      <p:ext uri="{BB962C8B-B14F-4D97-AF65-F5344CB8AC3E}">
        <p14:creationId xmlns:p14="http://schemas.microsoft.com/office/powerpoint/2010/main" val="1283823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1554162"/>
            <a:ext cx="9144000" cy="53038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114300" indent="0" algn="ctr">
              <a:lnSpc>
                <a:spcPct val="80000"/>
              </a:lnSpc>
              <a:buClr>
                <a:srgbClr val="C00000"/>
              </a:buClr>
              <a:buNone/>
            </a:pPr>
            <a:r>
              <a:rPr lang="en-US" dirty="0" smtClean="0">
                <a:latin typeface="Comic Sans MS" pitchFamily="66" charset="0"/>
              </a:rPr>
              <a:t>Throughout my management </a:t>
            </a:r>
            <a:r>
              <a:rPr lang="en-US" dirty="0">
                <a:latin typeface="Comic Sans MS" pitchFamily="66" charset="0"/>
              </a:rPr>
              <a:t>and teaching career in academia, private business (large and small) and government </a:t>
            </a:r>
            <a:r>
              <a:rPr lang="en-US" dirty="0" smtClean="0">
                <a:latin typeface="Comic Sans MS" pitchFamily="66" charset="0"/>
              </a:rPr>
              <a:t>there has been a consistent emphasis </a:t>
            </a:r>
            <a:r>
              <a:rPr lang="en-US" dirty="0">
                <a:latin typeface="Comic Sans MS" pitchFamily="66" charset="0"/>
              </a:rPr>
              <a:t>on </a:t>
            </a:r>
            <a:r>
              <a:rPr lang="en-US" u="sng" dirty="0">
                <a:latin typeface="Comic Sans MS" pitchFamily="66" charset="0"/>
              </a:rPr>
              <a:t>research</a:t>
            </a:r>
            <a:r>
              <a:rPr lang="en-US" dirty="0">
                <a:latin typeface="Comic Sans MS" pitchFamily="66" charset="0"/>
              </a:rPr>
              <a:t>, </a:t>
            </a:r>
            <a:r>
              <a:rPr lang="en-US" u="sng" dirty="0">
                <a:latin typeface="Comic Sans MS" pitchFamily="66" charset="0"/>
              </a:rPr>
              <a:t>technology</a:t>
            </a:r>
            <a:r>
              <a:rPr lang="en-US" dirty="0">
                <a:latin typeface="Comic Sans MS" pitchFamily="66" charset="0"/>
              </a:rPr>
              <a:t> and </a:t>
            </a:r>
            <a:r>
              <a:rPr lang="en-US" u="sng" dirty="0">
                <a:latin typeface="Comic Sans MS" pitchFamily="66" charset="0"/>
              </a:rPr>
              <a:t>intellectual property management</a:t>
            </a:r>
            <a:r>
              <a:rPr lang="en-US" dirty="0">
                <a:latin typeface="Comic Sans MS" pitchFamily="66" charset="0"/>
              </a:rPr>
              <a:t>.   </a:t>
            </a:r>
          </a:p>
          <a:p>
            <a:pPr marL="571500" indent="-457200">
              <a:lnSpc>
                <a:spcPct val="80000"/>
              </a:lnSpc>
              <a:buClrTx/>
              <a:buFont typeface="Wingdings" pitchFamily="2" charset="2"/>
              <a:buChar char="ü"/>
            </a:pPr>
            <a:endParaRPr lang="en-US" sz="2800" b="1" u="sng" dirty="0" smtClean="0">
              <a:solidFill>
                <a:schemeClr val="accent2">
                  <a:lumMod val="50000"/>
                </a:schemeClr>
              </a:solidFill>
              <a:latin typeface="Comic Sans MS" pitchFamily="66" charset="0"/>
            </a:endParaRPr>
          </a:p>
        </p:txBody>
      </p:sp>
      <p:sp>
        <p:nvSpPr>
          <p:cNvPr id="6148"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
        <p:nvSpPr>
          <p:cNvPr id="5" name="Rectangle 2"/>
          <p:cNvSpPr txBox="1">
            <a:spLocks noChangeArrowheads="1"/>
          </p:cNvSpPr>
          <p:nvPr/>
        </p:nvSpPr>
        <p:spPr bwMode="auto">
          <a:xfrm>
            <a:off x="304800" y="228600"/>
            <a:ext cx="8382000" cy="762000"/>
          </a:xfrm>
          <a:prstGeom prst="rect">
            <a:avLst/>
          </a:prstGeom>
          <a:solidFill>
            <a:schemeClr val="accent6">
              <a:lumMod val="50000"/>
            </a:schemeClr>
          </a:solidFill>
          <a:ln w="57150">
            <a:solidFill>
              <a:schemeClr val="tx1"/>
            </a:solidFill>
            <a:miter lim="800000"/>
            <a:headEnd/>
            <a:tailEnd/>
          </a:ln>
          <a:effectLst/>
        </p:spPr>
        <p:txBody>
          <a:bodyPr vert="horz" wrap="square" lIns="90488" tIns="44450" rIns="90488" bIns="4445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eaLnBrk="0" fontAlgn="base" hangingPunct="0">
              <a:spcBef>
                <a:spcPct val="0"/>
              </a:spcBef>
              <a:spcAft>
                <a:spcPct val="0"/>
              </a:spcAft>
              <a:defRPr sz="4400">
                <a:solidFill>
                  <a:schemeClr val="tx2"/>
                </a:solidFill>
                <a:latin typeface="Arial" charset="0"/>
              </a:defRPr>
            </a:lvl6pPr>
            <a:lvl7pPr marL="914400" algn="l" rtl="0" eaLnBrk="0" fontAlgn="base" hangingPunct="0">
              <a:spcBef>
                <a:spcPct val="0"/>
              </a:spcBef>
              <a:spcAft>
                <a:spcPct val="0"/>
              </a:spcAft>
              <a:defRPr sz="4400">
                <a:solidFill>
                  <a:schemeClr val="tx2"/>
                </a:solidFill>
                <a:latin typeface="Arial" charset="0"/>
              </a:defRPr>
            </a:lvl7pPr>
            <a:lvl8pPr marL="1371600" algn="l" rtl="0" eaLnBrk="0" fontAlgn="base" hangingPunct="0">
              <a:spcBef>
                <a:spcPct val="0"/>
              </a:spcBef>
              <a:spcAft>
                <a:spcPct val="0"/>
              </a:spcAft>
              <a:defRPr sz="4400">
                <a:solidFill>
                  <a:schemeClr val="tx2"/>
                </a:solidFill>
                <a:latin typeface="Arial" charset="0"/>
              </a:defRPr>
            </a:lvl8pPr>
            <a:lvl9pPr marL="1828800" algn="l" rtl="0" eaLnBrk="0" fontAlgn="base" hangingPunct="0">
              <a:spcBef>
                <a:spcPct val="0"/>
              </a:spcBef>
              <a:spcAft>
                <a:spcPct val="0"/>
              </a:spcAft>
              <a:defRPr sz="4400">
                <a:solidFill>
                  <a:schemeClr val="tx2"/>
                </a:solidFill>
                <a:latin typeface="Arial" charset="0"/>
              </a:defRPr>
            </a:lvl9pPr>
          </a:lstStyle>
          <a:p>
            <a:pPr algn="ctr"/>
            <a:r>
              <a:rPr lang="en-US" sz="4800" dirty="0" smtClean="0">
                <a:solidFill>
                  <a:srgbClr val="FFFFFF"/>
                </a:solidFill>
                <a:latin typeface="Comic Sans MS" pitchFamily="66" charset="0"/>
              </a:rPr>
              <a:t>Common Theme</a:t>
            </a:r>
          </a:p>
        </p:txBody>
      </p:sp>
    </p:spTree>
    <p:extLst>
      <p:ext uri="{BB962C8B-B14F-4D97-AF65-F5344CB8AC3E}">
        <p14:creationId xmlns:p14="http://schemas.microsoft.com/office/powerpoint/2010/main" val="387056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5"/>
          <p:cNvSpPr txBox="1">
            <a:spLocks noChangeArrowheads="1"/>
          </p:cNvSpPr>
          <p:nvPr/>
        </p:nvSpPr>
        <p:spPr bwMode="auto">
          <a:xfrm>
            <a:off x="228600" y="795338"/>
            <a:ext cx="8534400" cy="830262"/>
          </a:xfrm>
          <a:prstGeom prst="rect">
            <a:avLst/>
          </a:prstGeom>
          <a:noFill/>
          <a:ln w="9525">
            <a:noFill/>
            <a:miter lim="800000"/>
            <a:headEnd/>
            <a:tailEnd/>
          </a:ln>
        </p:spPr>
        <p:txBody>
          <a:bodyPr>
            <a:spAutoFit/>
          </a:bodyPr>
          <a:lstStyle/>
          <a:p>
            <a:pPr marL="63500" lvl="1" algn="ctr">
              <a:spcBef>
                <a:spcPct val="50000"/>
              </a:spcBef>
              <a:tabLst>
                <a:tab pos="798513" algn="l"/>
                <a:tab pos="1139825" algn="l"/>
                <a:tab pos="1663700" algn="l"/>
              </a:tabLst>
            </a:pPr>
            <a:r>
              <a:rPr lang="en-US" sz="4800" b="1" dirty="0">
                <a:latin typeface="Comic Sans MS" pitchFamily="66" charset="0"/>
              </a:rPr>
              <a:t>Example</a:t>
            </a:r>
            <a:endParaRPr lang="en-US" sz="4800" dirty="0">
              <a:latin typeface="Comic Sans MS" pitchFamily="66" charset="0"/>
            </a:endParaRPr>
          </a:p>
        </p:txBody>
      </p:sp>
      <p:sp>
        <p:nvSpPr>
          <p:cNvPr id="26627" name="Text Box 7"/>
          <p:cNvSpPr txBox="1">
            <a:spLocks noChangeArrowheads="1"/>
          </p:cNvSpPr>
          <p:nvPr/>
        </p:nvSpPr>
        <p:spPr bwMode="auto">
          <a:xfrm>
            <a:off x="152400" y="1752600"/>
            <a:ext cx="8839200" cy="2400657"/>
          </a:xfrm>
          <a:prstGeom prst="rect">
            <a:avLst/>
          </a:prstGeom>
          <a:noFill/>
          <a:ln w="9525">
            <a:noFill/>
            <a:miter lim="800000"/>
            <a:headEnd/>
            <a:tailEnd/>
          </a:ln>
        </p:spPr>
        <p:txBody>
          <a:bodyPr>
            <a:spAutoFit/>
          </a:bodyPr>
          <a:lstStyle/>
          <a:p>
            <a:pPr marL="63500" lvl="1" algn="ctr">
              <a:spcBef>
                <a:spcPct val="50000"/>
              </a:spcBef>
              <a:tabLst>
                <a:tab pos="798513" algn="l"/>
                <a:tab pos="1139825" algn="l"/>
                <a:tab pos="1663700" algn="l"/>
              </a:tabLst>
            </a:pPr>
            <a:r>
              <a:rPr lang="en-US" sz="3600" dirty="0" smtClean="0">
                <a:latin typeface="Comic Sans MS" pitchFamily="66" charset="0"/>
              </a:rPr>
              <a:t>A device to jam Japanese torpedoes  </a:t>
            </a:r>
            <a:r>
              <a:rPr lang="en-US" sz="3600" dirty="0">
                <a:latin typeface="Comic Sans MS" pitchFamily="66" charset="0"/>
              </a:rPr>
              <a:t>moved from </a:t>
            </a:r>
            <a:r>
              <a:rPr lang="en-US" sz="3600" dirty="0" smtClean="0">
                <a:latin typeface="Comic Sans MS" pitchFamily="66" charset="0"/>
              </a:rPr>
              <a:t>a production </a:t>
            </a:r>
            <a:r>
              <a:rPr lang="en-US" sz="3600" dirty="0">
                <a:latin typeface="Comic Sans MS" pitchFamily="66" charset="0"/>
              </a:rPr>
              <a:t>prototype to </a:t>
            </a:r>
            <a:r>
              <a:rPr lang="en-US" sz="3600" dirty="0" smtClean="0">
                <a:latin typeface="Comic Sans MS" pitchFamily="66" charset="0"/>
              </a:rPr>
              <a:t>full field </a:t>
            </a:r>
            <a:r>
              <a:rPr lang="en-US" sz="3600" dirty="0">
                <a:latin typeface="Comic Sans MS" pitchFamily="66" charset="0"/>
              </a:rPr>
              <a:t>deployment in just </a:t>
            </a:r>
            <a:r>
              <a:rPr lang="en-US" sz="3600" b="1" u="sng" dirty="0">
                <a:solidFill>
                  <a:srgbClr val="C00000"/>
                </a:solidFill>
                <a:latin typeface="Comic Sans MS" pitchFamily="66" charset="0"/>
              </a:rPr>
              <a:t>one week</a:t>
            </a:r>
            <a:r>
              <a:rPr lang="en-US" sz="3600" b="1" dirty="0">
                <a:solidFill>
                  <a:srgbClr val="C00000"/>
                </a:solidFill>
                <a:latin typeface="Comic Sans MS" pitchFamily="66" charset="0"/>
              </a:rPr>
              <a:t>!  </a:t>
            </a:r>
          </a:p>
          <a:p>
            <a:pPr marL="63500" lvl="1" algn="ctr">
              <a:spcBef>
                <a:spcPct val="50000"/>
              </a:spcBef>
              <a:tabLst>
                <a:tab pos="798513" algn="l"/>
                <a:tab pos="1139825" algn="l"/>
                <a:tab pos="1663700" algn="l"/>
              </a:tabLst>
            </a:pPr>
            <a:endParaRPr lang="en-US" sz="2800" dirty="0">
              <a:latin typeface="Comic Sans MS" pitchFamily="66" charset="0"/>
            </a:endParaRPr>
          </a:p>
        </p:txBody>
      </p:sp>
      <p:sp>
        <p:nvSpPr>
          <p:cNvPr id="4" name="TextBox 3"/>
          <p:cNvSpPr txBox="1"/>
          <p:nvPr/>
        </p:nvSpPr>
        <p:spPr>
          <a:xfrm>
            <a:off x="1981200" y="4153257"/>
            <a:ext cx="5638800" cy="1323439"/>
          </a:xfrm>
          <a:prstGeom prst="rect">
            <a:avLst/>
          </a:prstGeom>
          <a:solidFill>
            <a:srgbClr val="C00000"/>
          </a:solidFill>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4000" dirty="0" smtClean="0">
                <a:solidFill>
                  <a:srgbClr val="FFFFFF"/>
                </a:solidFill>
                <a:latin typeface="Comic Sans MS" pitchFamily="66" charset="0"/>
              </a:rPr>
              <a:t>Imagine </a:t>
            </a:r>
            <a:r>
              <a:rPr lang="en-US" sz="4000" dirty="0">
                <a:solidFill>
                  <a:srgbClr val="FFFFFF"/>
                </a:solidFill>
                <a:latin typeface="Comic Sans MS" pitchFamily="66" charset="0"/>
              </a:rPr>
              <a:t>that speed in your 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TextBox 6"/>
          <p:cNvSpPr txBox="1">
            <a:spLocks noChangeArrowheads="1"/>
          </p:cNvSpPr>
          <p:nvPr/>
        </p:nvSpPr>
        <p:spPr bwMode="auto">
          <a:xfrm>
            <a:off x="-685800" y="2286000"/>
            <a:ext cx="7391400" cy="5201424"/>
          </a:xfrm>
          <a:prstGeom prst="rect">
            <a:avLst/>
          </a:prstGeom>
          <a:noFill/>
          <a:ln w="9525">
            <a:noFill/>
            <a:miter lim="800000"/>
            <a:headEnd/>
            <a:tailEnd/>
          </a:ln>
        </p:spPr>
        <p:txBody>
          <a:bodyPr wrap="square">
            <a:spAutoFit/>
          </a:bodyPr>
          <a:lstStyle/>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600" dirty="0" smtClean="0">
                <a:latin typeface="Comic Sans MS" pitchFamily="66" charset="0"/>
              </a:rPr>
              <a:t>   </a:t>
            </a:r>
            <a:r>
              <a:rPr lang="en-US" sz="2600" dirty="0">
                <a:latin typeface="Comic Sans MS" pitchFamily="66" charset="0"/>
              </a:rPr>
              <a:t>Civilian, not military control</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800" dirty="0">
                <a:latin typeface="Comic Sans MS" pitchFamily="66" charset="0"/>
              </a:rPr>
              <a:t> </a:t>
            </a:r>
            <a:r>
              <a:rPr lang="en-US" sz="2800" dirty="0" smtClean="0">
                <a:latin typeface="Comic Sans MS" pitchFamily="66" charset="0"/>
              </a:rPr>
              <a:t>	</a:t>
            </a:r>
            <a:r>
              <a:rPr lang="en-US" sz="2600" dirty="0" smtClean="0">
                <a:latin typeface="Comic Sans MS" pitchFamily="66" charset="0"/>
              </a:rPr>
              <a:t>Authority </a:t>
            </a:r>
            <a:r>
              <a:rPr lang="en-US" sz="2600" dirty="0">
                <a:latin typeface="Comic Sans MS" pitchFamily="66" charset="0"/>
              </a:rPr>
              <a:t>to contract work </a:t>
            </a:r>
            <a:r>
              <a:rPr lang="en-US" sz="2600" dirty="0" smtClean="0">
                <a:latin typeface="Comic Sans MS" pitchFamily="66" charset="0"/>
              </a:rPr>
              <a:t>	previously 	conducted </a:t>
            </a:r>
            <a:r>
              <a:rPr lang="en-US" sz="2600" dirty="0">
                <a:latin typeface="Comic Sans MS" pitchFamily="66" charset="0"/>
              </a:rPr>
              <a:t>in government </a:t>
            </a:r>
            <a:r>
              <a:rPr lang="en-US" sz="2600" dirty="0" smtClean="0">
                <a:latin typeface="Comic Sans MS" pitchFamily="66" charset="0"/>
              </a:rPr>
              <a:t>labs </a:t>
            </a:r>
            <a:r>
              <a:rPr lang="en-US" sz="2600" dirty="0">
                <a:latin typeface="Comic Sans MS" pitchFamily="66" charset="0"/>
              </a:rPr>
              <a:t>to </a:t>
            </a:r>
            <a:r>
              <a:rPr lang="en-US" sz="2600" dirty="0" smtClean="0">
                <a:latin typeface="Comic Sans MS" pitchFamily="66" charset="0"/>
              </a:rPr>
              <a:t>	universities</a:t>
            </a:r>
            <a:r>
              <a:rPr lang="en-US" sz="2600" dirty="0">
                <a:latin typeface="Comic Sans MS" pitchFamily="66" charset="0"/>
              </a:rPr>
              <a:t>, private labs and </a:t>
            </a:r>
            <a:r>
              <a:rPr lang="en-US" sz="2600" dirty="0" smtClean="0">
                <a:latin typeface="Comic Sans MS" pitchFamily="66" charset="0"/>
              </a:rPr>
              <a:t>industry </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800" dirty="0">
                <a:latin typeface="Comic Sans MS" pitchFamily="66" charset="0"/>
              </a:rPr>
              <a:t> </a:t>
            </a:r>
            <a:r>
              <a:rPr lang="en-US" sz="2800" dirty="0" smtClean="0">
                <a:latin typeface="Comic Sans MS" pitchFamily="66" charset="0"/>
              </a:rPr>
              <a:t> Highly </a:t>
            </a:r>
            <a:r>
              <a:rPr lang="en-US" sz="2800" dirty="0">
                <a:latin typeface="Comic Sans MS" pitchFamily="66" charset="0"/>
              </a:rPr>
              <a:t>centralized </a:t>
            </a:r>
            <a:r>
              <a:rPr lang="en-US" sz="2800" dirty="0" smtClean="0">
                <a:latin typeface="Comic Sans MS" pitchFamily="66" charset="0"/>
              </a:rPr>
              <a:t>structure</a:t>
            </a:r>
          </a:p>
          <a:p>
            <a:pPr marL="800100" lvl="2" indent="-50800">
              <a:spcBef>
                <a:spcPct val="50000"/>
              </a:spcBef>
              <a:buFont typeface="Wingdings" pitchFamily="2" charset="2"/>
              <a:buChar char="§"/>
              <a:tabLst>
                <a:tab pos="635000" algn="l"/>
                <a:tab pos="749300" algn="l"/>
                <a:tab pos="1193800" algn="l"/>
                <a:tab pos="1206500" algn="l"/>
                <a:tab pos="1257300" algn="l"/>
              </a:tabLst>
              <a:defRPr/>
            </a:pPr>
            <a:r>
              <a:rPr lang="en-US" sz="2800" dirty="0">
                <a:latin typeface="Comic Sans MS" pitchFamily="66" charset="0"/>
              </a:rPr>
              <a:t> </a:t>
            </a:r>
            <a:r>
              <a:rPr lang="en-US" sz="2800" dirty="0" smtClean="0">
                <a:latin typeface="Comic Sans MS" pitchFamily="66" charset="0"/>
              </a:rPr>
              <a:t> Mission </a:t>
            </a:r>
            <a:r>
              <a:rPr lang="en-US" sz="2800" b="1" dirty="0">
                <a:solidFill>
                  <a:schemeClr val="bg1">
                    <a:lumMod val="25000"/>
                  </a:schemeClr>
                </a:solidFill>
                <a:latin typeface="Comic Sans MS" pitchFamily="66" charset="0"/>
              </a:rPr>
              <a:t>“to explore a possible                         	government role in encouraging 	future scientific progress</a:t>
            </a:r>
            <a:r>
              <a:rPr lang="en-US" sz="2800" dirty="0">
                <a:solidFill>
                  <a:schemeClr val="bg1">
                    <a:lumMod val="25000"/>
                  </a:schemeClr>
                </a:solidFill>
                <a:latin typeface="Comic Sans MS" pitchFamily="66" charset="0"/>
              </a:rPr>
              <a:t>.”</a:t>
            </a:r>
          </a:p>
          <a:p>
            <a:pPr marL="800100" lvl="2" indent="-50800">
              <a:spcBef>
                <a:spcPct val="50000"/>
              </a:spcBef>
              <a:buFont typeface="Wingdings" pitchFamily="2" charset="2"/>
              <a:buChar char="§"/>
              <a:tabLst>
                <a:tab pos="635000" algn="l"/>
                <a:tab pos="749300" algn="l"/>
                <a:tab pos="1193800" algn="l"/>
                <a:tab pos="1206500" algn="l"/>
                <a:tab pos="1257300" algn="l"/>
              </a:tabLst>
              <a:defRPr/>
            </a:pPr>
            <a:endParaRPr lang="en-US" sz="2600" dirty="0" smtClean="0">
              <a:latin typeface="Comic Sans MS" pitchFamily="66" charset="0"/>
            </a:endParaRPr>
          </a:p>
          <a:p>
            <a:pPr marL="749300" lvl="2">
              <a:spcBef>
                <a:spcPct val="50000"/>
              </a:spcBef>
              <a:tabLst>
                <a:tab pos="635000" algn="l"/>
                <a:tab pos="749300" algn="l"/>
                <a:tab pos="1193800" algn="l"/>
                <a:tab pos="1206500" algn="l"/>
                <a:tab pos="1257300" algn="l"/>
              </a:tabLst>
              <a:defRPr/>
            </a:pPr>
            <a:endParaRPr lang="en-US" sz="2200" dirty="0">
              <a:latin typeface="Comic Sans MS" pitchFamily="66" charset="0"/>
            </a:endParaRPr>
          </a:p>
        </p:txBody>
      </p:sp>
      <p:sp>
        <p:nvSpPr>
          <p:cNvPr id="2" name="TextBox 1"/>
          <p:cNvSpPr txBox="1"/>
          <p:nvPr/>
        </p:nvSpPr>
        <p:spPr>
          <a:xfrm flipH="1">
            <a:off x="381000" y="304800"/>
            <a:ext cx="8458200" cy="152400"/>
          </a:xfrm>
          <a:prstGeom prst="rect">
            <a:avLst/>
          </a:prstGeom>
          <a:solidFill>
            <a:schemeClr val="accent2">
              <a:lumMod val="50000"/>
            </a:schemeClr>
          </a:solidFill>
        </p:spPr>
        <p:txBody>
          <a:bodyPr wrap="square" rtlCol="0">
            <a:spAutoFit/>
          </a:bodyPr>
          <a:lstStyle/>
          <a:p>
            <a:endParaRPr lang="en-US" dirty="0"/>
          </a:p>
        </p:txBody>
      </p:sp>
      <p:sp>
        <p:nvSpPr>
          <p:cNvPr id="3" name="TextBox 2"/>
          <p:cNvSpPr txBox="1"/>
          <p:nvPr/>
        </p:nvSpPr>
        <p:spPr>
          <a:xfrm>
            <a:off x="228600" y="228600"/>
            <a:ext cx="8763000" cy="1661993"/>
          </a:xfrm>
          <a:prstGeom prst="rect">
            <a:avLst/>
          </a:prstGeom>
          <a:solidFill>
            <a:schemeClr val="bg1">
              <a:lumMod val="25000"/>
            </a:schemeClr>
          </a:solidFill>
          <a:ln w="38100">
            <a:solidFill>
              <a:schemeClr val="tx1"/>
            </a:solidFill>
          </a:ln>
          <a:effectLst>
            <a:outerShdw blurRad="63500" sx="102000" sy="102000" algn="ctr" rotWithShape="0">
              <a:prstClr val="black">
                <a:alpha val="40000"/>
              </a:prstClr>
            </a:outerShdw>
          </a:effectLst>
        </p:spPr>
        <p:txBody>
          <a:bodyPr wrap="square" rtlCol="0">
            <a:spAutoFit/>
          </a:bodyPr>
          <a:lstStyle/>
          <a:p>
            <a:pPr marL="0" lvl="1" algn="ctr">
              <a:spcBef>
                <a:spcPct val="50000"/>
              </a:spcBef>
              <a:tabLst>
                <a:tab pos="858838" algn="l"/>
                <a:tab pos="1314450" algn="l"/>
              </a:tabLst>
            </a:pPr>
            <a:r>
              <a:rPr lang="en-US" sz="3400" dirty="0" smtClean="0">
                <a:solidFill>
                  <a:srgbClr val="FFFFFF"/>
                </a:solidFill>
                <a:latin typeface="Comic Sans MS" pitchFamily="66" charset="0"/>
              </a:rPr>
              <a:t>Innovative characteristics of the Office of Scientific Research and Defense (OSRD) which contributed to its success!</a:t>
            </a:r>
            <a:endParaRPr lang="en-US" sz="3400" dirty="0">
              <a:solidFill>
                <a:srgbClr val="FFFFFF"/>
              </a:solidFill>
              <a:latin typeface="Comic Sans MS" pitchFamily="66" charset="0"/>
            </a:endParaRPr>
          </a:p>
        </p:txBody>
      </p:sp>
      <p:pic>
        <p:nvPicPr>
          <p:cNvPr id="6" name="Picture 7" descr="Vannevar"/>
          <p:cNvPicPr>
            <a:picLocks noChangeAspect="1" noChangeArrowheads="1"/>
          </p:cNvPicPr>
          <p:nvPr/>
        </p:nvPicPr>
        <p:blipFill>
          <a:blip r:embed="rId3" cstate="print"/>
          <a:srcRect/>
          <a:stretch>
            <a:fillRect/>
          </a:stretch>
        </p:blipFill>
        <p:spPr bwMode="auto">
          <a:xfrm>
            <a:off x="6553200" y="2895600"/>
            <a:ext cx="2286000" cy="2628900"/>
          </a:xfrm>
          <a:prstGeom prst="rect">
            <a:avLst/>
          </a:prstGeom>
          <a:noFill/>
          <a:ln w="57150">
            <a:solidFill>
              <a:srgbClr val="C00000"/>
            </a:solidFill>
            <a:miter lim="800000"/>
            <a:headEnd/>
            <a:tailEnd/>
          </a:ln>
        </p:spPr>
      </p:pic>
    </p:spTree>
    <p:extLst>
      <p:ext uri="{BB962C8B-B14F-4D97-AF65-F5344CB8AC3E}">
        <p14:creationId xmlns:p14="http://schemas.microsoft.com/office/powerpoint/2010/main" val="38262946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28600" y="228600"/>
            <a:ext cx="8534400" cy="1446550"/>
          </a:xfrm>
          <a:prstGeom prst="rect">
            <a:avLst/>
          </a:prstGeom>
          <a:solidFill>
            <a:srgbClr val="C00000"/>
          </a:solidFill>
          <a:ln w="38100">
            <a:solidFill>
              <a:schemeClr val="tx1"/>
            </a:solidFill>
            <a:miter lim="800000"/>
            <a:headEnd/>
            <a:tailEnd/>
          </a:ln>
          <a:effectLst/>
        </p:spPr>
        <p:txBody>
          <a:bodyPr>
            <a:spAutoFit/>
          </a:bodyPr>
          <a:lstStyle/>
          <a:p>
            <a:pPr algn="ctr">
              <a:spcBef>
                <a:spcPct val="50000"/>
              </a:spcBef>
              <a:defRPr/>
            </a:pPr>
            <a:r>
              <a:rPr lang="en-US" sz="4400" dirty="0">
                <a:solidFill>
                  <a:srgbClr val="FFFFFF"/>
                </a:solidFill>
                <a:latin typeface="Comic Sans MS" pitchFamily="66" charset="0"/>
              </a:rPr>
              <a:t>Four Critical </a:t>
            </a:r>
            <a:r>
              <a:rPr lang="en-US" sz="4400" dirty="0" smtClean="0">
                <a:solidFill>
                  <a:srgbClr val="FFFFFF"/>
                </a:solidFill>
                <a:latin typeface="Comic Sans MS" pitchFamily="66" charset="0"/>
              </a:rPr>
              <a:t>Technologies Pivotal </a:t>
            </a:r>
            <a:r>
              <a:rPr lang="en-US" sz="4400" dirty="0">
                <a:solidFill>
                  <a:srgbClr val="FFFFFF"/>
                </a:solidFill>
                <a:latin typeface="Comic Sans MS" pitchFamily="66" charset="0"/>
              </a:rPr>
              <a:t>to </a:t>
            </a:r>
            <a:r>
              <a:rPr lang="en-US" sz="4400" dirty="0" smtClean="0">
                <a:solidFill>
                  <a:srgbClr val="FFFFFF"/>
                </a:solidFill>
                <a:latin typeface="Comic Sans MS" pitchFamily="66" charset="0"/>
              </a:rPr>
              <a:t>the Allied </a:t>
            </a:r>
            <a:r>
              <a:rPr lang="en-US" sz="4400" dirty="0">
                <a:solidFill>
                  <a:srgbClr val="FFFFFF"/>
                </a:solidFill>
                <a:latin typeface="Comic Sans MS" pitchFamily="66" charset="0"/>
              </a:rPr>
              <a:t>Victory!</a:t>
            </a:r>
          </a:p>
        </p:txBody>
      </p:sp>
      <p:sp>
        <p:nvSpPr>
          <p:cNvPr id="27653" name="Text Box 6"/>
          <p:cNvSpPr txBox="1">
            <a:spLocks noChangeArrowheads="1"/>
          </p:cNvSpPr>
          <p:nvPr/>
        </p:nvSpPr>
        <p:spPr bwMode="auto">
          <a:xfrm>
            <a:off x="0" y="1806575"/>
            <a:ext cx="9144000" cy="769938"/>
          </a:xfrm>
          <a:prstGeom prst="rect">
            <a:avLst/>
          </a:prstGeom>
          <a:noFill/>
          <a:ln w="9525">
            <a:noFill/>
            <a:miter lim="800000"/>
            <a:headEnd/>
            <a:tailEnd/>
          </a:ln>
        </p:spPr>
        <p:txBody>
          <a:bodyPr>
            <a:spAutoFit/>
          </a:bodyPr>
          <a:lstStyle/>
          <a:p>
            <a:pPr lvl="1" algn="ctr">
              <a:spcBef>
                <a:spcPct val="50000"/>
              </a:spcBef>
              <a:tabLst>
                <a:tab pos="798513" algn="l"/>
                <a:tab pos="965200" algn="l"/>
                <a:tab pos="1196975" algn="l"/>
                <a:tab pos="1663700" algn="l"/>
              </a:tabLst>
            </a:pPr>
            <a:r>
              <a:rPr lang="en-US" sz="4400" dirty="0" smtClean="0">
                <a:latin typeface="Comic Sans MS" pitchFamily="66" charset="0"/>
              </a:rPr>
              <a:t>What </a:t>
            </a:r>
            <a:r>
              <a:rPr lang="en-US" sz="4400" dirty="0">
                <a:latin typeface="Comic Sans MS" pitchFamily="66" charset="0"/>
              </a:rPr>
              <a:t>were they?</a:t>
            </a:r>
          </a:p>
        </p:txBody>
      </p:sp>
      <p:sp>
        <p:nvSpPr>
          <p:cNvPr id="658439" name="Text Box 7"/>
          <p:cNvSpPr txBox="1">
            <a:spLocks noChangeArrowheads="1"/>
          </p:cNvSpPr>
          <p:nvPr/>
        </p:nvSpPr>
        <p:spPr bwMode="auto">
          <a:xfrm>
            <a:off x="0" y="2582863"/>
            <a:ext cx="9144000" cy="3970337"/>
          </a:xfrm>
          <a:prstGeom prst="rect">
            <a:avLst/>
          </a:prstGeom>
          <a:noFill/>
          <a:ln w="9525">
            <a:noFill/>
            <a:miter lim="800000"/>
            <a:headEnd/>
            <a:tailEnd/>
          </a:ln>
        </p:spPr>
        <p:txBody>
          <a:bodyPr>
            <a:spAutoFit/>
          </a:bodyPr>
          <a:lstStyle/>
          <a:p>
            <a:pPr marL="914400" lvl="1" indent="-457200">
              <a:spcBef>
                <a:spcPct val="50000"/>
              </a:spcBef>
              <a:buFont typeface="+mj-lt"/>
              <a:buAutoNum type="arabicPeriod"/>
              <a:tabLst>
                <a:tab pos="798513" algn="l"/>
                <a:tab pos="965200" algn="l"/>
                <a:tab pos="1196975" algn="l"/>
                <a:tab pos="1663700" algn="l"/>
              </a:tabLst>
              <a:defRPr/>
            </a:pPr>
            <a:r>
              <a:rPr lang="en-US" sz="2400" dirty="0">
                <a:latin typeface="Comic Sans MS" pitchFamily="66" charset="0"/>
              </a:rPr>
              <a:t>   Atomic bomb (Manhattan project)</a:t>
            </a:r>
          </a:p>
          <a:p>
            <a:pPr marL="914400" lvl="1" indent="-457200">
              <a:spcBef>
                <a:spcPct val="50000"/>
              </a:spcBef>
              <a:buFont typeface="+mj-lt"/>
              <a:buAutoNum type="arabicPeriod"/>
              <a:tabLst>
                <a:tab pos="798513" algn="l"/>
                <a:tab pos="965200" algn="l"/>
                <a:tab pos="1196975" algn="l"/>
                <a:tab pos="1663700" algn="l"/>
              </a:tabLst>
              <a:defRPr/>
            </a:pPr>
            <a:r>
              <a:rPr lang="en-US" sz="2400" dirty="0">
                <a:latin typeface="Comic Sans MS" pitchFamily="66" charset="0"/>
              </a:rPr>
              <a:t>   Radar</a:t>
            </a:r>
          </a:p>
          <a:p>
            <a:pPr lvl="3">
              <a:spcBef>
                <a:spcPts val="0"/>
              </a:spcBef>
              <a:buFont typeface="Wingdings" pitchFamily="2" charset="2"/>
              <a:buChar char="§"/>
              <a:tabLst>
                <a:tab pos="798513" algn="l"/>
                <a:tab pos="965200" algn="l"/>
                <a:tab pos="1196975" algn="l"/>
                <a:tab pos="1663700" algn="l"/>
              </a:tabLst>
              <a:defRPr/>
            </a:pPr>
            <a:r>
              <a:rPr lang="en-US" sz="2400" dirty="0">
                <a:latin typeface="Comic Sans MS" pitchFamily="66" charset="0"/>
              </a:rPr>
              <a:t>  1935 – NRL – ship radar</a:t>
            </a:r>
          </a:p>
          <a:p>
            <a:pPr marL="1663700" lvl="3" indent="-292100">
              <a:spcBef>
                <a:spcPts val="0"/>
              </a:spcBef>
              <a:buFont typeface="Wingdings" pitchFamily="2" charset="2"/>
              <a:buChar char="§"/>
              <a:tabLst>
                <a:tab pos="798513" algn="l"/>
                <a:tab pos="965200" algn="l"/>
                <a:tab pos="1196975" algn="l"/>
                <a:tab pos="1663700" algn="l"/>
              </a:tabLst>
              <a:defRPr/>
            </a:pPr>
            <a:r>
              <a:rPr lang="en-US" sz="2400" dirty="0">
                <a:latin typeface="Comic Sans MS" pitchFamily="66" charset="0"/>
              </a:rPr>
              <a:t>1942 – MIT – high-frequency, narrow-beam, high-resolution</a:t>
            </a:r>
          </a:p>
          <a:p>
            <a:pPr lvl="3">
              <a:spcBef>
                <a:spcPts val="0"/>
              </a:spcBef>
              <a:buFont typeface="Wingdings" pitchFamily="2" charset="2"/>
              <a:buChar char="§"/>
              <a:tabLst>
                <a:tab pos="798513" algn="l"/>
                <a:tab pos="965200" algn="l"/>
                <a:tab pos="1196975" algn="l"/>
                <a:tab pos="1663700" algn="l"/>
              </a:tabLst>
              <a:defRPr/>
            </a:pPr>
            <a:r>
              <a:rPr lang="en-US" sz="2400" dirty="0">
                <a:latin typeface="Comic Sans MS" pitchFamily="66" charset="0"/>
              </a:rPr>
              <a:t>  Manufactured by Sperry, Westinghouse, </a:t>
            </a:r>
            <a:r>
              <a:rPr lang="en-US" sz="2400" dirty="0" err="1">
                <a:latin typeface="Comic Sans MS" pitchFamily="66" charset="0"/>
              </a:rPr>
              <a:t>Philco</a:t>
            </a:r>
            <a:r>
              <a:rPr lang="en-US" sz="2400" dirty="0">
                <a:latin typeface="Comic Sans MS" pitchFamily="66" charset="0"/>
              </a:rPr>
              <a:t> 	(for aircraft)</a:t>
            </a:r>
          </a:p>
          <a:p>
            <a:pPr marL="520700" lvl="3" indent="850900">
              <a:spcBef>
                <a:spcPct val="50000"/>
              </a:spcBef>
              <a:buFont typeface="+mj-lt"/>
              <a:buAutoNum type="arabicPeriod" startAt="3"/>
              <a:tabLst>
                <a:tab pos="798513" algn="l"/>
                <a:tab pos="965200" algn="l"/>
                <a:tab pos="1196975" algn="l"/>
                <a:tab pos="1663700" algn="l"/>
              </a:tabLst>
              <a:defRPr/>
            </a:pPr>
            <a:r>
              <a:rPr lang="en-US" sz="2400" dirty="0">
                <a:latin typeface="Comic Sans MS" pitchFamily="66" charset="0"/>
              </a:rPr>
              <a:t>Cryptography </a:t>
            </a:r>
          </a:p>
          <a:p>
            <a:pPr marL="520700" lvl="3" indent="850900">
              <a:spcBef>
                <a:spcPct val="50000"/>
              </a:spcBef>
              <a:buFont typeface="+mj-lt"/>
              <a:buAutoNum type="arabicPeriod" startAt="3"/>
              <a:tabLst>
                <a:tab pos="798513" algn="l"/>
                <a:tab pos="965200" algn="l"/>
                <a:tab pos="1196975" algn="l"/>
                <a:tab pos="1663700" algn="l"/>
              </a:tabLst>
              <a:defRPr/>
            </a:pPr>
            <a:r>
              <a:rPr lang="en-US" sz="2400"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84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843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6584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6584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5843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58439">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584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39"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457200" y="531674"/>
            <a:ext cx="9372600" cy="1754326"/>
          </a:xfrm>
          <a:prstGeom prst="rect">
            <a:avLst/>
          </a:prstGeom>
          <a:noFill/>
          <a:ln w="9525">
            <a:noFill/>
            <a:miter lim="800000"/>
            <a:headEnd/>
            <a:tailEnd/>
          </a:ln>
        </p:spPr>
        <p:txBody>
          <a:bodyPr wrap="square">
            <a:spAutoFit/>
          </a:bodyPr>
          <a:lstStyle/>
          <a:p>
            <a:pPr marL="635000" lvl="2" algn="ctr">
              <a:spcBef>
                <a:spcPct val="50000"/>
              </a:spcBef>
              <a:tabLst>
                <a:tab pos="635000" algn="l"/>
                <a:tab pos="685800" algn="l"/>
                <a:tab pos="798513" algn="l"/>
                <a:tab pos="1139825" algn="l"/>
                <a:tab pos="1663700" algn="l"/>
              </a:tabLst>
            </a:pPr>
            <a:r>
              <a:rPr lang="en-US" sz="3600" b="1" u="sng" dirty="0">
                <a:solidFill>
                  <a:schemeClr val="bg1">
                    <a:lumMod val="25000"/>
                  </a:schemeClr>
                </a:solidFill>
                <a:latin typeface="Comic Sans MS" pitchFamily="66" charset="0"/>
              </a:rPr>
              <a:t>Clue</a:t>
            </a:r>
            <a:r>
              <a:rPr lang="en-US" sz="3600" dirty="0">
                <a:solidFill>
                  <a:schemeClr val="accent2">
                    <a:lumMod val="50000"/>
                  </a:schemeClr>
                </a:solidFill>
                <a:latin typeface="Comic Sans MS" pitchFamily="66" charset="0"/>
              </a:rPr>
              <a:t> </a:t>
            </a:r>
            <a:r>
              <a:rPr lang="en-US" sz="3600" dirty="0">
                <a:latin typeface="Comic Sans MS" pitchFamily="66" charset="0"/>
              </a:rPr>
              <a:t>-</a:t>
            </a:r>
            <a:r>
              <a:rPr lang="en-US" sz="3600" dirty="0">
                <a:solidFill>
                  <a:srgbClr val="C00000"/>
                </a:solidFill>
                <a:latin typeface="Comic Sans MS" pitchFamily="66" charset="0"/>
              </a:rPr>
              <a:t> </a:t>
            </a:r>
            <a:r>
              <a:rPr lang="en-US" sz="3600" dirty="0">
                <a:latin typeface="Comic Sans MS" pitchFamily="66" charset="0"/>
              </a:rPr>
              <a:t>What new “machines of war” were widely used </a:t>
            </a:r>
            <a:r>
              <a:rPr lang="en-US" sz="3600" dirty="0" smtClean="0">
                <a:latin typeface="Comic Sans MS" pitchFamily="66" charset="0"/>
              </a:rPr>
              <a:t>by </a:t>
            </a:r>
            <a:r>
              <a:rPr lang="en-US" sz="3600" dirty="0">
                <a:latin typeface="Comic Sans MS" pitchFamily="66" charset="0"/>
              </a:rPr>
              <a:t>both sides in WWII?</a:t>
            </a:r>
          </a:p>
        </p:txBody>
      </p:sp>
      <p:sp>
        <p:nvSpPr>
          <p:cNvPr id="660486" name="Text Box 6"/>
          <p:cNvSpPr txBox="1">
            <a:spLocks noChangeArrowheads="1"/>
          </p:cNvSpPr>
          <p:nvPr/>
        </p:nvSpPr>
        <p:spPr bwMode="auto">
          <a:xfrm>
            <a:off x="0" y="2819400"/>
            <a:ext cx="8686800" cy="954088"/>
          </a:xfrm>
          <a:prstGeom prst="rect">
            <a:avLst/>
          </a:prstGeom>
          <a:noFill/>
          <a:ln w="9525">
            <a:noFill/>
            <a:miter lim="800000"/>
            <a:headEnd/>
            <a:tailEnd/>
          </a:ln>
        </p:spPr>
        <p:txBody>
          <a:bodyPr>
            <a:spAutoFit/>
          </a:bodyPr>
          <a:lstStyle/>
          <a:p>
            <a:pPr lvl="3">
              <a:spcBef>
                <a:spcPct val="50000"/>
              </a:spcBef>
              <a:buClr>
                <a:schemeClr val="tx2"/>
              </a:buClr>
              <a:tabLst>
                <a:tab pos="798513" algn="l"/>
                <a:tab pos="1139825" algn="l"/>
                <a:tab pos="1663700" algn="l"/>
              </a:tabLst>
              <a:defRPr/>
            </a:pPr>
            <a:endParaRPr lang="en-US" sz="3200" b="1" dirty="0">
              <a:solidFill>
                <a:srgbClr val="1C9903"/>
              </a:solidFill>
              <a:latin typeface="Comic Sans MS" pitchFamily="66" charset="0"/>
            </a:endParaRPr>
          </a:p>
          <a:p>
            <a:pPr lvl="3">
              <a:buClr>
                <a:schemeClr val="accent6">
                  <a:lumMod val="50000"/>
                </a:schemeClr>
              </a:buClr>
              <a:tabLst>
                <a:tab pos="798513" algn="l"/>
                <a:tab pos="1139825" algn="l"/>
                <a:tab pos="1663700" algn="l"/>
              </a:tabLst>
              <a:defRPr/>
            </a:pPr>
            <a:endParaRPr lang="en-US" sz="2300" dirty="0">
              <a:latin typeface="Comic Sans MS" pitchFamily="66" charset="0"/>
            </a:endParaRPr>
          </a:p>
        </p:txBody>
      </p:sp>
      <p:sp>
        <p:nvSpPr>
          <p:cNvPr id="5" name="TextBox 4"/>
          <p:cNvSpPr txBox="1"/>
          <p:nvPr/>
        </p:nvSpPr>
        <p:spPr>
          <a:xfrm>
            <a:off x="685800" y="4648200"/>
            <a:ext cx="7543800" cy="1800493"/>
          </a:xfrm>
          <a:prstGeom prst="rect">
            <a:avLst/>
          </a:prstGeom>
          <a:noFill/>
        </p:spPr>
        <p:txBody>
          <a:bodyPr>
            <a:spAutoFit/>
          </a:bodyPr>
          <a:lstStyle/>
          <a:p>
            <a:pPr marL="0" lvl="2" algn="ctr">
              <a:defRPr/>
            </a:pPr>
            <a:r>
              <a:rPr lang="en-US" sz="3600" b="1" u="sng" dirty="0" smtClean="0">
                <a:solidFill>
                  <a:schemeClr val="bg1">
                    <a:lumMod val="25000"/>
                  </a:schemeClr>
                </a:solidFill>
                <a:latin typeface="Comic Sans MS" pitchFamily="66" charset="0"/>
              </a:rPr>
              <a:t>Military Challenge</a:t>
            </a:r>
            <a:r>
              <a:rPr lang="en-US" sz="3600" b="1" dirty="0">
                <a:solidFill>
                  <a:schemeClr val="bg1">
                    <a:lumMod val="25000"/>
                  </a:schemeClr>
                </a:solidFill>
                <a:latin typeface="Comic Sans MS" pitchFamily="66" charset="0"/>
              </a:rPr>
              <a:t>: </a:t>
            </a:r>
            <a:r>
              <a:rPr lang="en-US" sz="3600" dirty="0">
                <a:latin typeface="Comic Sans MS" pitchFamily="66" charset="0"/>
              </a:rPr>
              <a:t>To hit these highly maneuverable </a:t>
            </a:r>
            <a:r>
              <a:rPr lang="en-US" sz="3600" dirty="0" smtClean="0">
                <a:latin typeface="Comic Sans MS" pitchFamily="66" charset="0"/>
              </a:rPr>
              <a:t>planes and knock them out of the sky! </a:t>
            </a:r>
            <a:endParaRPr lang="en-US" sz="3600" dirty="0">
              <a:latin typeface="Comic Sans MS" pitchFamily="66" charset="0"/>
            </a:endParaRPr>
          </a:p>
          <a:p>
            <a:pPr>
              <a:defRPr/>
            </a:pPr>
            <a:endParaRPr lang="en-US" dirty="0"/>
          </a:p>
        </p:txBody>
      </p:sp>
      <p:grpSp>
        <p:nvGrpSpPr>
          <p:cNvPr id="2" name="Group 7"/>
          <p:cNvGrpSpPr>
            <a:grpSpLocks/>
          </p:cNvGrpSpPr>
          <p:nvPr/>
        </p:nvGrpSpPr>
        <p:grpSpPr bwMode="auto">
          <a:xfrm>
            <a:off x="-152400" y="2667000"/>
            <a:ext cx="8686800" cy="2019300"/>
            <a:chOff x="0" y="2667000"/>
            <a:chExt cx="8686800" cy="2019300"/>
          </a:xfrm>
        </p:grpSpPr>
        <p:sp>
          <p:nvSpPr>
            <p:cNvPr id="18436" name="Text Box 7"/>
            <p:cNvSpPr txBox="1">
              <a:spLocks noChangeArrowheads="1"/>
            </p:cNvSpPr>
            <p:nvPr/>
          </p:nvSpPr>
          <p:spPr bwMode="auto">
            <a:xfrm>
              <a:off x="0" y="2667000"/>
              <a:ext cx="8686800" cy="1754188"/>
            </a:xfrm>
            <a:prstGeom prst="rect">
              <a:avLst/>
            </a:prstGeom>
            <a:noFill/>
            <a:ln w="9525">
              <a:noFill/>
              <a:miter lim="800000"/>
              <a:headEnd/>
              <a:tailEnd/>
            </a:ln>
          </p:spPr>
          <p:txBody>
            <a:bodyPr>
              <a:spAutoFit/>
            </a:bodyPr>
            <a:lstStyle/>
            <a:p>
              <a:pPr lvl="2" algn="ctr">
                <a:spcBef>
                  <a:spcPct val="50000"/>
                </a:spcBef>
                <a:tabLst>
                  <a:tab pos="798513" algn="l"/>
                  <a:tab pos="1139825" algn="l"/>
                  <a:tab pos="1663700" algn="l"/>
                </a:tabLst>
                <a:defRPr/>
              </a:pPr>
              <a:r>
                <a:rPr lang="en-US" sz="4800" b="1" dirty="0">
                  <a:latin typeface="Comic Sans MS" pitchFamily="66" charset="0"/>
                </a:rPr>
                <a:t>Airplanes!</a:t>
              </a:r>
            </a:p>
            <a:p>
              <a:pPr lvl="2" algn="ctr">
                <a:spcBef>
                  <a:spcPct val="50000"/>
                </a:spcBef>
                <a:tabLst>
                  <a:tab pos="798513" algn="l"/>
                  <a:tab pos="1139825" algn="l"/>
                  <a:tab pos="1663700" algn="l"/>
                </a:tabLst>
                <a:defRPr/>
              </a:pPr>
              <a:endParaRPr lang="en-US" sz="4000" b="1" dirty="0">
                <a:solidFill>
                  <a:schemeClr val="accent6">
                    <a:lumMod val="50000"/>
                  </a:schemeClr>
                </a:solidFill>
                <a:latin typeface="Comic Sans MS" pitchFamily="66" charset="0"/>
              </a:endParaRPr>
            </a:p>
          </p:txBody>
        </p:sp>
        <p:pic>
          <p:nvPicPr>
            <p:cNvPr id="28679" name="Picture 5" descr="C:\Users\quigg\AppData\Local\Microsoft\Windows\Temporary Internet Files\Content.IE5\GB5K7GBM\MC900388698[1].wmf"/>
            <p:cNvPicPr>
              <a:picLocks noChangeAspect="1" noChangeArrowheads="1"/>
            </p:cNvPicPr>
            <p:nvPr/>
          </p:nvPicPr>
          <p:blipFill>
            <a:blip r:embed="rId3" cstate="print"/>
            <a:srcRect/>
            <a:stretch>
              <a:fillRect/>
            </a:stretch>
          </p:blipFill>
          <p:spPr bwMode="auto">
            <a:xfrm>
              <a:off x="914400" y="3505200"/>
              <a:ext cx="1814513" cy="592138"/>
            </a:xfrm>
            <a:prstGeom prst="rect">
              <a:avLst/>
            </a:prstGeom>
            <a:noFill/>
            <a:ln w="9525">
              <a:noFill/>
              <a:miter lim="800000"/>
              <a:headEnd/>
              <a:tailEnd/>
            </a:ln>
          </p:spPr>
        </p:pic>
        <p:pic>
          <p:nvPicPr>
            <p:cNvPr id="28680" name="Picture 6" descr="C:\Users\quigg\AppData\Local\Microsoft\Windows\Temporary Internet Files\Content.IE5\P6PVH0UO\MC900433889[1].png"/>
            <p:cNvPicPr>
              <a:picLocks noChangeAspect="1" noChangeArrowheads="1"/>
            </p:cNvPicPr>
            <p:nvPr/>
          </p:nvPicPr>
          <p:blipFill>
            <a:blip r:embed="rId4" cstate="print"/>
            <a:srcRect/>
            <a:stretch>
              <a:fillRect/>
            </a:stretch>
          </p:blipFill>
          <p:spPr bwMode="auto">
            <a:xfrm>
              <a:off x="6400800" y="2971800"/>
              <a:ext cx="1714500" cy="17145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6" name="Text Box 6"/>
          <p:cNvSpPr txBox="1">
            <a:spLocks noChangeArrowheads="1"/>
          </p:cNvSpPr>
          <p:nvPr/>
        </p:nvSpPr>
        <p:spPr bwMode="auto">
          <a:xfrm>
            <a:off x="-228600" y="152400"/>
            <a:ext cx="9144000" cy="1815882"/>
          </a:xfrm>
          <a:prstGeom prst="rect">
            <a:avLst/>
          </a:prstGeom>
          <a:noFill/>
          <a:ln w="9525">
            <a:noFill/>
            <a:miter lim="800000"/>
            <a:headEnd/>
            <a:tailEnd/>
          </a:ln>
        </p:spPr>
        <p:txBody>
          <a:bodyPr wrap="square">
            <a:spAutoFit/>
          </a:bodyPr>
          <a:lstStyle/>
          <a:p>
            <a:pPr lvl="3">
              <a:spcBef>
                <a:spcPct val="50000"/>
              </a:spcBef>
              <a:buClr>
                <a:schemeClr val="tx2"/>
              </a:buClr>
              <a:tabLst>
                <a:tab pos="798513" algn="l"/>
                <a:tab pos="1139825" algn="l"/>
                <a:tab pos="1663700" algn="l"/>
              </a:tabLst>
              <a:defRPr/>
            </a:pPr>
            <a:endParaRPr lang="en-US" sz="3200" b="1" dirty="0">
              <a:solidFill>
                <a:srgbClr val="1C9903"/>
              </a:solidFill>
              <a:latin typeface="Comic Sans MS" pitchFamily="66" charset="0"/>
            </a:endParaRPr>
          </a:p>
          <a:p>
            <a:pPr marL="520700" lvl="3" indent="50800" algn="ctr">
              <a:buClr>
                <a:srgbClr val="C00000"/>
              </a:buClr>
              <a:tabLst>
                <a:tab pos="571500" algn="l"/>
                <a:tab pos="1139825" algn="l"/>
                <a:tab pos="1257300" algn="l"/>
                <a:tab pos="1435100" algn="l"/>
                <a:tab pos="1663700" algn="l"/>
              </a:tabLst>
              <a:defRPr/>
            </a:pPr>
            <a:r>
              <a:rPr lang="en-US" sz="4000" dirty="0" smtClean="0">
                <a:latin typeface="Comic Sans MS" pitchFamily="66" charset="0"/>
              </a:rPr>
              <a:t>Approach </a:t>
            </a:r>
            <a:r>
              <a:rPr lang="en-US" sz="4000" dirty="0">
                <a:latin typeface="Comic Sans MS" pitchFamily="66" charset="0"/>
              </a:rPr>
              <a:t>prior to </a:t>
            </a:r>
            <a:r>
              <a:rPr lang="en-US" sz="4000" dirty="0" smtClean="0">
                <a:latin typeface="Comic Sans MS" pitchFamily="66" charset="0"/>
              </a:rPr>
              <a:t>WWII was to</a:t>
            </a:r>
          </a:p>
          <a:p>
            <a:pPr marL="520700" lvl="3" indent="50800" algn="ctr">
              <a:buClr>
                <a:srgbClr val="C00000"/>
              </a:buClr>
              <a:tabLst>
                <a:tab pos="571500" algn="l"/>
                <a:tab pos="1139825" algn="l"/>
                <a:tab pos="1257300" algn="l"/>
                <a:tab pos="1435100" algn="l"/>
                <a:tab pos="1663700" algn="l"/>
              </a:tabLst>
              <a:defRPr/>
            </a:pPr>
            <a:r>
              <a:rPr lang="en-US" sz="4000" dirty="0">
                <a:latin typeface="Comic Sans MS" pitchFamily="66" charset="0"/>
              </a:rPr>
              <a:t>use either a </a:t>
            </a:r>
            <a:r>
              <a:rPr lang="en-US" sz="4000" b="1" u="sng" dirty="0" smtClean="0">
                <a:solidFill>
                  <a:schemeClr val="bg1">
                    <a:lumMod val="25000"/>
                  </a:schemeClr>
                </a:solidFill>
                <a:latin typeface="Comic Sans MS" pitchFamily="66" charset="0"/>
              </a:rPr>
              <a:t>timed fuse</a:t>
            </a:r>
            <a:endParaRPr lang="en-US" sz="4000" u="sng" dirty="0">
              <a:solidFill>
                <a:schemeClr val="bg1">
                  <a:lumMod val="25000"/>
                </a:schemeClr>
              </a:solidFill>
              <a:latin typeface="Comic Sans MS" pitchFamily="66" charset="0"/>
            </a:endParaRPr>
          </a:p>
        </p:txBody>
      </p:sp>
      <p:sp>
        <p:nvSpPr>
          <p:cNvPr id="3" name="TextBox 2"/>
          <p:cNvSpPr txBox="1"/>
          <p:nvPr/>
        </p:nvSpPr>
        <p:spPr>
          <a:xfrm>
            <a:off x="228600" y="1905000"/>
            <a:ext cx="8001000" cy="707886"/>
          </a:xfrm>
          <a:prstGeom prst="rect">
            <a:avLst/>
          </a:prstGeom>
          <a:noFill/>
        </p:spPr>
        <p:txBody>
          <a:bodyPr wrap="square" rtlCol="0">
            <a:spAutoFit/>
          </a:bodyPr>
          <a:lstStyle/>
          <a:p>
            <a:pPr algn="ctr"/>
            <a:r>
              <a:rPr lang="en-US" sz="3600" dirty="0" smtClean="0">
                <a:latin typeface="Comic Sans MS" pitchFamily="66" charset="0"/>
              </a:rPr>
              <a:t>     </a:t>
            </a:r>
            <a:r>
              <a:rPr lang="en-US" sz="4000" dirty="0" smtClean="0">
                <a:latin typeface="Comic Sans MS" pitchFamily="66" charset="0"/>
              </a:rPr>
              <a:t>or a </a:t>
            </a:r>
            <a:r>
              <a:rPr lang="en-US" sz="4000" b="1" u="sng" dirty="0" smtClean="0">
                <a:solidFill>
                  <a:schemeClr val="bg1">
                    <a:lumMod val="25000"/>
                  </a:schemeClr>
                </a:solidFill>
                <a:latin typeface="Comic Sans MS" pitchFamily="66" charset="0"/>
              </a:rPr>
              <a:t>contact fuse</a:t>
            </a:r>
            <a:r>
              <a:rPr lang="en-US" sz="4000" b="1" dirty="0" smtClean="0">
                <a:solidFill>
                  <a:schemeClr val="bg1">
                    <a:lumMod val="25000"/>
                  </a:schemeClr>
                </a:solidFill>
                <a:latin typeface="Comic Sans MS" pitchFamily="66" charset="0"/>
              </a:rPr>
              <a:t>.</a:t>
            </a:r>
            <a:endParaRPr lang="en-US" sz="4000" dirty="0">
              <a:solidFill>
                <a:schemeClr val="bg1">
                  <a:lumMod val="25000"/>
                </a:schemeClr>
              </a:solidFill>
            </a:endParaRPr>
          </a:p>
        </p:txBody>
      </p:sp>
      <p:sp>
        <p:nvSpPr>
          <p:cNvPr id="4" name="TextBox 3"/>
          <p:cNvSpPr txBox="1"/>
          <p:nvPr/>
        </p:nvSpPr>
        <p:spPr>
          <a:xfrm>
            <a:off x="1447800" y="2971800"/>
            <a:ext cx="6096000" cy="2554545"/>
          </a:xfrm>
          <a:prstGeom prst="rect">
            <a:avLst/>
          </a:prstGeom>
          <a:solidFill>
            <a:schemeClr val="bg1">
              <a:lumMod val="25000"/>
            </a:schemeClr>
          </a:solidFill>
          <a:ln w="57150">
            <a:solidFill>
              <a:schemeClr val="tx1"/>
            </a:solidFill>
          </a:ln>
          <a:effectLst>
            <a:outerShdw blurRad="63500" sx="102000" sy="102000" algn="ctr" rotWithShape="0">
              <a:prstClr val="black">
                <a:alpha val="40000"/>
              </a:prstClr>
            </a:outerShdw>
          </a:effectLst>
        </p:spPr>
        <p:txBody>
          <a:bodyPr wrap="square" rtlCol="0">
            <a:spAutoFit/>
          </a:bodyPr>
          <a:lstStyle/>
          <a:p>
            <a:pPr algn="ctr"/>
            <a:r>
              <a:rPr lang="en-US" sz="800" dirty="0" smtClean="0">
                <a:latin typeface="Comic Sans MS" pitchFamily="66" charset="0"/>
              </a:rPr>
              <a:t>- </a:t>
            </a:r>
            <a:r>
              <a:rPr lang="en-US" sz="4000" dirty="0" smtClean="0">
                <a:solidFill>
                  <a:srgbClr val="FFFFFF"/>
                </a:solidFill>
                <a:latin typeface="Comic Sans MS" pitchFamily="66" charset="0"/>
              </a:rPr>
              <a:t>Neither approach was terribly effective against these highly maneuverable airplanes!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6" name="Text Box 6"/>
          <p:cNvSpPr txBox="1">
            <a:spLocks noChangeArrowheads="1"/>
          </p:cNvSpPr>
          <p:nvPr/>
        </p:nvSpPr>
        <p:spPr bwMode="auto">
          <a:xfrm>
            <a:off x="0" y="-685800"/>
            <a:ext cx="8686800" cy="5693866"/>
          </a:xfrm>
          <a:prstGeom prst="rect">
            <a:avLst/>
          </a:prstGeom>
          <a:noFill/>
          <a:ln w="9525">
            <a:noFill/>
            <a:miter lim="800000"/>
            <a:headEnd/>
            <a:tailEnd/>
          </a:ln>
        </p:spPr>
        <p:txBody>
          <a:bodyPr>
            <a:spAutoFit/>
          </a:bodyPr>
          <a:lstStyle/>
          <a:p>
            <a:pPr lvl="3">
              <a:spcBef>
                <a:spcPct val="50000"/>
              </a:spcBef>
              <a:buClr>
                <a:schemeClr val="tx2"/>
              </a:buClr>
              <a:tabLst>
                <a:tab pos="798513" algn="l"/>
                <a:tab pos="1139825" algn="l"/>
                <a:tab pos="1663700" algn="l"/>
              </a:tabLst>
              <a:defRPr/>
            </a:pPr>
            <a:endParaRPr lang="en-US" sz="3200" b="1" dirty="0">
              <a:solidFill>
                <a:srgbClr val="1C9903"/>
              </a:solidFill>
              <a:latin typeface="Comic Sans MS" pitchFamily="66" charset="0"/>
            </a:endParaRPr>
          </a:p>
          <a:p>
            <a:pPr marL="520700" lvl="3" indent="50800">
              <a:buClr>
                <a:srgbClr val="C00000"/>
              </a:buClr>
              <a:tabLst>
                <a:tab pos="571500" algn="l"/>
                <a:tab pos="1139825" algn="l"/>
                <a:tab pos="1257300" algn="l"/>
                <a:tab pos="1435100" algn="l"/>
                <a:tab pos="1663700" algn="l"/>
              </a:tabLst>
              <a:defRPr/>
            </a:pPr>
            <a:endParaRPr lang="en-US" sz="3200" dirty="0">
              <a:latin typeface="Comic Sans MS" pitchFamily="66" charset="0"/>
            </a:endParaRPr>
          </a:p>
          <a:p>
            <a:pPr marL="520700" lvl="3" indent="50800" algn="ctr">
              <a:spcBef>
                <a:spcPct val="150000"/>
              </a:spcBef>
              <a:buClr>
                <a:srgbClr val="C00000"/>
              </a:buClr>
              <a:tabLst>
                <a:tab pos="571500" algn="l"/>
                <a:tab pos="1139825" algn="l"/>
                <a:tab pos="1257300" algn="l"/>
                <a:tab pos="1435100" algn="l"/>
                <a:tab pos="1663700" algn="l"/>
              </a:tabLst>
              <a:defRPr/>
            </a:pPr>
            <a:r>
              <a:rPr lang="en-US" sz="3200" dirty="0">
                <a:latin typeface="Comic Sans MS" pitchFamily="66" charset="0"/>
              </a:rPr>
              <a:t> </a:t>
            </a:r>
            <a:r>
              <a:rPr lang="en-US" sz="3200" dirty="0" smtClean="0">
                <a:latin typeface="Comic Sans MS" pitchFamily="66" charset="0"/>
              </a:rPr>
              <a:t>    </a:t>
            </a:r>
            <a:r>
              <a:rPr lang="en-US" sz="4000" dirty="0" smtClean="0">
                <a:latin typeface="Comic Sans MS" pitchFamily="66" charset="0"/>
              </a:rPr>
              <a:t>Section </a:t>
            </a:r>
            <a:r>
              <a:rPr lang="en-US" sz="4000" dirty="0">
                <a:latin typeface="Comic Sans MS" pitchFamily="66" charset="0"/>
              </a:rPr>
              <a:t>T – Applied Physics Lab at </a:t>
            </a:r>
            <a:r>
              <a:rPr lang="en-US" sz="4000" dirty="0" smtClean="0">
                <a:latin typeface="Comic Sans MS" pitchFamily="66" charset="0"/>
              </a:rPr>
              <a:t>Johns </a:t>
            </a:r>
            <a:r>
              <a:rPr lang="en-US" sz="4000" dirty="0">
                <a:latin typeface="Comic Sans MS" pitchFamily="66" charset="0"/>
              </a:rPr>
              <a:t>Hopkins University was assigned </a:t>
            </a:r>
            <a:r>
              <a:rPr lang="en-US" sz="4000" dirty="0" smtClean="0">
                <a:latin typeface="Comic Sans MS" pitchFamily="66" charset="0"/>
              </a:rPr>
              <a:t>the task </a:t>
            </a:r>
            <a:r>
              <a:rPr lang="en-US" sz="4000" dirty="0">
                <a:latin typeface="Comic Sans MS" pitchFamily="66" charset="0"/>
              </a:rPr>
              <a:t>of </a:t>
            </a:r>
            <a:r>
              <a:rPr lang="en-US" sz="4000" dirty="0" smtClean="0">
                <a:latin typeface="Comic Sans MS" pitchFamily="66" charset="0"/>
              </a:rPr>
              <a:t>developing a </a:t>
            </a:r>
            <a:r>
              <a:rPr lang="en-US" sz="4000" b="1" dirty="0" smtClean="0">
                <a:solidFill>
                  <a:schemeClr val="bg1">
                    <a:lumMod val="25000"/>
                  </a:schemeClr>
                </a:solidFill>
                <a:latin typeface="Comic Sans MS" pitchFamily="66" charset="0"/>
              </a:rPr>
              <a:t>proximity</a:t>
            </a:r>
            <a:r>
              <a:rPr lang="en-US" sz="4000" b="1" dirty="0" smtClean="0">
                <a:solidFill>
                  <a:schemeClr val="accent2">
                    <a:lumMod val="50000"/>
                  </a:schemeClr>
                </a:solidFill>
                <a:latin typeface="Comic Sans MS" pitchFamily="66" charset="0"/>
              </a:rPr>
              <a:t> </a:t>
            </a:r>
            <a:r>
              <a:rPr lang="en-US" sz="4000" dirty="0" smtClean="0">
                <a:latin typeface="Comic Sans MS" pitchFamily="66" charset="0"/>
              </a:rPr>
              <a:t>or</a:t>
            </a:r>
            <a:r>
              <a:rPr lang="en-US" sz="4000" b="1" dirty="0" smtClean="0">
                <a:solidFill>
                  <a:schemeClr val="accent2">
                    <a:lumMod val="50000"/>
                  </a:schemeClr>
                </a:solidFill>
                <a:latin typeface="Comic Sans MS" pitchFamily="66" charset="0"/>
              </a:rPr>
              <a:t> </a:t>
            </a:r>
            <a:r>
              <a:rPr lang="en-US" sz="4000" b="1" dirty="0" smtClean="0">
                <a:solidFill>
                  <a:schemeClr val="bg1">
                    <a:lumMod val="25000"/>
                  </a:schemeClr>
                </a:solidFill>
                <a:latin typeface="Comic Sans MS" pitchFamily="66" charset="0"/>
              </a:rPr>
              <a:t>variable time fuse </a:t>
            </a:r>
            <a:r>
              <a:rPr lang="en-US" sz="4000" dirty="0">
                <a:latin typeface="Comic Sans MS" pitchFamily="66" charset="0"/>
              </a:rPr>
              <a:t>for </a:t>
            </a:r>
            <a:r>
              <a:rPr lang="en-US" sz="4000" dirty="0" smtClean="0">
                <a:latin typeface="Comic Sans MS" pitchFamily="66" charset="0"/>
              </a:rPr>
              <a:t>use by the </a:t>
            </a:r>
            <a:r>
              <a:rPr lang="en-US" sz="4000" dirty="0">
                <a:latin typeface="Comic Sans MS" pitchFamily="66" charset="0"/>
              </a:rPr>
              <a:t>Navy’s </a:t>
            </a:r>
            <a:r>
              <a:rPr lang="en-US" sz="4000" dirty="0" smtClean="0">
                <a:latin typeface="Comic Sans MS" pitchFamily="66" charset="0"/>
              </a:rPr>
              <a:t>5</a:t>
            </a:r>
            <a:r>
              <a:rPr lang="en-US" sz="4000" dirty="0">
                <a:latin typeface="Comic Sans MS" pitchFamily="66" charset="0"/>
              </a:rPr>
              <a:t>” </a:t>
            </a:r>
            <a:r>
              <a:rPr lang="en-US" sz="4000" dirty="0" smtClean="0">
                <a:latin typeface="Comic Sans MS" pitchFamily="66" charset="0"/>
              </a:rPr>
              <a:t>guns!</a:t>
            </a:r>
            <a:endParaRPr lang="en-US" sz="4000" dirty="0">
              <a:latin typeface="Comic Sans MS" pitchFamily="66"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228600" y="228600"/>
            <a:ext cx="8534400" cy="1570038"/>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800" dirty="0">
                <a:solidFill>
                  <a:srgbClr val="FFFFFF"/>
                </a:solidFill>
                <a:latin typeface="Comic Sans MS" pitchFamily="66" charset="0"/>
              </a:rPr>
              <a:t>How Did the Proximity Fuse Work?</a:t>
            </a:r>
          </a:p>
        </p:txBody>
      </p:sp>
      <p:sp>
        <p:nvSpPr>
          <p:cNvPr id="30725" name="Text Box 6"/>
          <p:cNvSpPr txBox="1">
            <a:spLocks noChangeArrowheads="1"/>
          </p:cNvSpPr>
          <p:nvPr/>
        </p:nvSpPr>
        <p:spPr bwMode="auto">
          <a:xfrm>
            <a:off x="0" y="1905000"/>
            <a:ext cx="8991600" cy="954107"/>
          </a:xfrm>
          <a:prstGeom prst="rect">
            <a:avLst/>
          </a:prstGeom>
          <a:noFill/>
          <a:ln w="9525">
            <a:noFill/>
            <a:miter lim="800000"/>
            <a:headEnd/>
            <a:tailEnd/>
          </a:ln>
        </p:spPr>
        <p:txBody>
          <a:bodyPr wrap="square">
            <a:spAutoFit/>
          </a:bodyPr>
          <a:lstStyle/>
          <a:p>
            <a:pPr marL="457200" lvl="4">
              <a:spcBef>
                <a:spcPts val="1200"/>
              </a:spcBef>
              <a:buFont typeface="Wingdings" pitchFamily="2" charset="2"/>
              <a:buChar char="§"/>
              <a:tabLst>
                <a:tab pos="798513" algn="l"/>
                <a:tab pos="1139825" algn="l"/>
                <a:tab pos="1663700" algn="l"/>
                <a:tab pos="2111375" algn="l"/>
              </a:tabLst>
              <a:defRPr/>
            </a:pPr>
            <a:r>
              <a:rPr lang="en-US" sz="2800" dirty="0">
                <a:latin typeface="Comic Sans MS" pitchFamily="66" charset="0"/>
              </a:rPr>
              <a:t>  Fuse </a:t>
            </a:r>
            <a:r>
              <a:rPr lang="en-US" sz="2800" dirty="0" smtClean="0">
                <a:latin typeface="Comic Sans MS" pitchFamily="66" charset="0"/>
              </a:rPr>
              <a:t>contained a  miniature </a:t>
            </a:r>
            <a:r>
              <a:rPr lang="en-US" sz="2800" dirty="0">
                <a:latin typeface="Comic Sans MS" pitchFamily="66" charset="0"/>
              </a:rPr>
              <a:t>radio transmitter-	</a:t>
            </a:r>
            <a:r>
              <a:rPr lang="en-US" sz="2800" dirty="0" smtClean="0">
                <a:latin typeface="Comic Sans MS" pitchFamily="66" charset="0"/>
              </a:rPr>
              <a:t>receiver which sent </a:t>
            </a:r>
            <a:r>
              <a:rPr lang="en-US" sz="2800" dirty="0">
                <a:latin typeface="Comic Sans MS" pitchFamily="66" charset="0"/>
              </a:rPr>
              <a:t>out </a:t>
            </a:r>
            <a:r>
              <a:rPr lang="en-US" sz="2800" dirty="0" smtClean="0">
                <a:latin typeface="Comic Sans MS" pitchFamily="66" charset="0"/>
              </a:rPr>
              <a:t>a signal.  </a:t>
            </a:r>
            <a:endParaRPr lang="en-US" sz="2800" dirty="0">
              <a:latin typeface="Comic Sans MS"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154" y="2514601"/>
            <a:ext cx="2528046" cy="3581399"/>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048000"/>
            <a:ext cx="6096000" cy="3801041"/>
          </a:xfrm>
          <a:prstGeom prst="rect">
            <a:avLst/>
          </a:prstGeom>
          <a:noFill/>
        </p:spPr>
        <p:txBody>
          <a:bodyPr wrap="square" rtlCol="0">
            <a:spAutoFit/>
          </a:bodyPr>
          <a:lstStyle/>
          <a:p>
            <a:pPr marL="457200" lvl="4">
              <a:spcBef>
                <a:spcPts val="1200"/>
              </a:spcBef>
              <a:buFont typeface="Wingdings" pitchFamily="2" charset="2"/>
              <a:buChar char="§"/>
              <a:tabLst>
                <a:tab pos="798513" algn="l"/>
                <a:tab pos="1139825" algn="l"/>
                <a:tab pos="1663700" algn="l"/>
                <a:tab pos="2111375" algn="l"/>
              </a:tabLst>
              <a:defRPr/>
            </a:pPr>
            <a:r>
              <a:rPr lang="en-US" sz="2800" dirty="0" smtClean="0">
                <a:latin typeface="Comic Sans MS" pitchFamily="66" charset="0"/>
              </a:rPr>
              <a:t> </a:t>
            </a:r>
            <a:r>
              <a:rPr lang="en-US" sz="2800" dirty="0" smtClean="0">
                <a:latin typeface="Comic Sans MS" pitchFamily="66" charset="0"/>
              </a:rPr>
              <a:t>When </a:t>
            </a:r>
            <a:r>
              <a:rPr lang="en-US" sz="2800" dirty="0" smtClean="0">
                <a:latin typeface="Comic Sans MS" pitchFamily="66" charset="0"/>
              </a:rPr>
              <a:t>the signal </a:t>
            </a:r>
            <a:r>
              <a:rPr lang="en-US" sz="2800" dirty="0" smtClean="0">
                <a:latin typeface="Comic Sans MS" pitchFamily="66" charset="0"/>
              </a:rPr>
              <a:t>which 	reflected back </a:t>
            </a:r>
            <a:r>
              <a:rPr lang="en-US" sz="2800" dirty="0" smtClean="0">
                <a:latin typeface="Comic Sans MS" pitchFamily="66" charset="0"/>
              </a:rPr>
              <a:t>from a target </a:t>
            </a:r>
            <a:r>
              <a:rPr lang="en-US" sz="2800" dirty="0" smtClean="0">
                <a:latin typeface="Comic Sans MS" pitchFamily="66" charset="0"/>
              </a:rPr>
              <a:t>	reached a certain </a:t>
            </a:r>
            <a:r>
              <a:rPr lang="en-US" sz="2800" dirty="0">
                <a:latin typeface="Comic Sans MS" pitchFamily="66" charset="0"/>
              </a:rPr>
              <a:t>frequency </a:t>
            </a:r>
            <a:r>
              <a:rPr lang="en-US" sz="2800" dirty="0" smtClean="0">
                <a:latin typeface="Comic Sans MS" pitchFamily="66" charset="0"/>
              </a:rPr>
              <a:t>	(</a:t>
            </a:r>
            <a:r>
              <a:rPr lang="en-US" sz="2800" dirty="0">
                <a:latin typeface="Comic Sans MS" pitchFamily="66" charset="0"/>
              </a:rPr>
              <a:t>based </a:t>
            </a:r>
            <a:r>
              <a:rPr lang="en-US" sz="2800" dirty="0" smtClean="0">
                <a:latin typeface="Comic Sans MS" pitchFamily="66" charset="0"/>
              </a:rPr>
              <a:t>on </a:t>
            </a:r>
            <a:r>
              <a:rPr lang="en-US" sz="2800" dirty="0" smtClean="0">
                <a:latin typeface="Comic Sans MS" pitchFamily="66" charset="0"/>
              </a:rPr>
              <a:t>its proximity </a:t>
            </a:r>
            <a:r>
              <a:rPr lang="en-US" sz="2800" dirty="0">
                <a:latin typeface="Comic Sans MS" pitchFamily="66" charset="0"/>
              </a:rPr>
              <a:t>to </a:t>
            </a:r>
            <a:r>
              <a:rPr lang="en-US" sz="2800" dirty="0" smtClean="0">
                <a:latin typeface="Comic Sans MS" pitchFamily="66" charset="0"/>
              </a:rPr>
              <a:t>the 	target), a circuit closed and 	fired </a:t>
            </a:r>
            <a:r>
              <a:rPr lang="en-US" sz="2800" dirty="0">
                <a:latin typeface="Comic Sans MS" pitchFamily="66" charset="0"/>
              </a:rPr>
              <a:t>a </a:t>
            </a:r>
            <a:r>
              <a:rPr lang="en-US" sz="2800" dirty="0" smtClean="0">
                <a:latin typeface="Comic Sans MS" pitchFamily="66" charset="0"/>
              </a:rPr>
              <a:t>small charge which 	detonated the projectile.</a:t>
            </a:r>
            <a:endParaRPr lang="en-US" sz="2800" dirty="0">
              <a:latin typeface="Comic Sans MS" pitchFamily="66" charset="0"/>
            </a:endParaRPr>
          </a:p>
          <a:p>
            <a:pPr marL="863600" lvl="4">
              <a:spcBef>
                <a:spcPct val="50000"/>
              </a:spcBef>
              <a:buFontTx/>
              <a:buChar char="•"/>
              <a:tabLst>
                <a:tab pos="798513" algn="l"/>
                <a:tab pos="1139825" algn="l"/>
                <a:tab pos="1663700" algn="l"/>
                <a:tab pos="2111375" algn="l"/>
              </a:tabLst>
              <a:defRPr/>
            </a:pPr>
            <a:endParaRPr lang="en-US" sz="2800" dirty="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04800" y="381000"/>
            <a:ext cx="8534400" cy="830263"/>
          </a:xfrm>
          <a:prstGeom prst="rect">
            <a:avLst/>
          </a:prstGeom>
          <a:noFill/>
          <a:ln w="9525">
            <a:noFill/>
            <a:miter lim="800000"/>
            <a:headEnd/>
            <a:tailEnd/>
          </a:ln>
        </p:spPr>
        <p:txBody>
          <a:bodyPr>
            <a:spAutoFit/>
          </a:bodyPr>
          <a:lstStyle/>
          <a:p>
            <a:pPr algn="ctr">
              <a:spcBef>
                <a:spcPct val="50000"/>
              </a:spcBef>
              <a:defRPr/>
            </a:pPr>
            <a:r>
              <a:rPr lang="en-US" sz="4800" b="1" dirty="0">
                <a:solidFill>
                  <a:schemeClr val="bg1">
                    <a:lumMod val="25000"/>
                  </a:schemeClr>
                </a:solidFill>
                <a:latin typeface="Comic Sans MS" pitchFamily="66" charset="0"/>
              </a:rPr>
              <a:t>Problems/Challenges</a:t>
            </a:r>
            <a:endParaRPr lang="en-US" sz="4800" dirty="0">
              <a:solidFill>
                <a:schemeClr val="bg1">
                  <a:lumMod val="25000"/>
                </a:schemeClr>
              </a:solidFill>
              <a:latin typeface="Comic Sans MS" pitchFamily="66" charset="0"/>
            </a:endParaRPr>
          </a:p>
        </p:txBody>
      </p:sp>
      <p:sp>
        <p:nvSpPr>
          <p:cNvPr id="664582" name="Text Box 6"/>
          <p:cNvSpPr txBox="1">
            <a:spLocks noChangeArrowheads="1"/>
          </p:cNvSpPr>
          <p:nvPr/>
        </p:nvSpPr>
        <p:spPr bwMode="auto">
          <a:xfrm>
            <a:off x="0" y="1447800"/>
            <a:ext cx="8686800" cy="4832350"/>
          </a:xfrm>
          <a:prstGeom prst="rect">
            <a:avLst/>
          </a:prstGeom>
          <a:noFill/>
          <a:ln w="9525">
            <a:noFill/>
            <a:miter lim="800000"/>
            <a:headEnd/>
            <a:tailEnd/>
          </a:ln>
        </p:spPr>
        <p:txBody>
          <a:bodyPr>
            <a:spAutoFit/>
          </a:bodyPr>
          <a:lstStyle/>
          <a:p>
            <a:pPr marL="1371600" lvl="4" indent="-457200">
              <a:spcBef>
                <a:spcPct val="100000"/>
              </a:spcBef>
              <a:buFont typeface="Wingdings" pitchFamily="2" charset="2"/>
              <a:buChar char="ü"/>
              <a:tabLst>
                <a:tab pos="798513" algn="l"/>
                <a:tab pos="1139825" algn="l"/>
                <a:tab pos="1663700" algn="l"/>
                <a:tab pos="2111375" algn="l"/>
              </a:tabLst>
            </a:pPr>
            <a:r>
              <a:rPr lang="en-US" sz="2800" dirty="0">
                <a:latin typeface="Comic Sans MS" pitchFamily="66" charset="0"/>
              </a:rPr>
              <a:t>Components – tiny glass vacuum tubes</a:t>
            </a:r>
          </a:p>
          <a:p>
            <a:pPr marL="1371600" lvl="4" indent="-457200">
              <a:spcBef>
                <a:spcPct val="100000"/>
              </a:spcBef>
              <a:buFont typeface="Wingdings" pitchFamily="2" charset="2"/>
              <a:buChar char="ü"/>
              <a:tabLst>
                <a:tab pos="798513" algn="l"/>
                <a:tab pos="1139825" algn="l"/>
                <a:tab pos="1663700" algn="l"/>
                <a:tab pos="2111375" algn="l"/>
              </a:tabLst>
            </a:pPr>
            <a:r>
              <a:rPr lang="en-US" sz="2800" dirty="0">
                <a:latin typeface="Comic Sans MS" pitchFamily="66" charset="0"/>
              </a:rPr>
              <a:t>Force of 20,000 g’s when fired (2800 			  ft./sec. muzzle velocity)</a:t>
            </a:r>
          </a:p>
          <a:p>
            <a:pPr marL="1371600" lvl="4" indent="-457200">
              <a:spcBef>
                <a:spcPct val="100000"/>
              </a:spcBef>
              <a:buFont typeface="Wingdings" pitchFamily="2" charset="2"/>
              <a:buChar char="ü"/>
              <a:tabLst>
                <a:tab pos="798513" algn="l"/>
                <a:tab pos="1139825" algn="l"/>
                <a:tab pos="1663700" algn="l"/>
                <a:tab pos="2111375" algn="l"/>
              </a:tabLst>
            </a:pPr>
            <a:r>
              <a:rPr lang="en-US" sz="2800" dirty="0">
                <a:latin typeface="Comic Sans MS" pitchFamily="66" charset="0"/>
              </a:rPr>
              <a:t>25,000 revolutions/minute through 			  rifling grooves</a:t>
            </a:r>
          </a:p>
          <a:p>
            <a:pPr marL="1371600" lvl="4" indent="-457200">
              <a:spcBef>
                <a:spcPct val="100000"/>
              </a:spcBef>
              <a:buFont typeface="Wingdings" pitchFamily="2" charset="2"/>
              <a:buChar char="ü"/>
              <a:tabLst>
                <a:tab pos="798513" algn="l"/>
                <a:tab pos="1139825" algn="l"/>
                <a:tab pos="1663700" algn="l"/>
                <a:tab pos="2111375" algn="l"/>
              </a:tabLst>
            </a:pPr>
            <a:r>
              <a:rPr lang="en-US" sz="2800" dirty="0">
                <a:latin typeface="Comic Sans MS" pitchFamily="66" charset="0"/>
              </a:rPr>
              <a:t>Moisture – fired from naval ships</a:t>
            </a:r>
          </a:p>
          <a:p>
            <a:pPr marL="1371600" lvl="4" indent="-457200">
              <a:spcBef>
                <a:spcPct val="100000"/>
              </a:spcBef>
              <a:buFont typeface="Wingdings" pitchFamily="2" charset="2"/>
              <a:buChar char="ü"/>
              <a:tabLst>
                <a:tab pos="798513" algn="l"/>
                <a:tab pos="1139825" algn="l"/>
                <a:tab pos="1663700" algn="l"/>
                <a:tab pos="2111375" algn="l"/>
              </a:tabLst>
            </a:pPr>
            <a:r>
              <a:rPr lang="en-US" sz="2800" dirty="0">
                <a:latin typeface="Comic Sans MS" pitchFamily="66" charset="0"/>
              </a:rPr>
              <a:t>Self-destruct feature for dudes</a:t>
            </a:r>
          </a:p>
        </p:txBody>
      </p:sp>
      <p:sp>
        <p:nvSpPr>
          <p:cNvPr id="31748" name="Text Box 7"/>
          <p:cNvSpPr txBox="1">
            <a:spLocks noChangeArrowheads="1"/>
          </p:cNvSpPr>
          <p:nvPr/>
        </p:nvSpPr>
        <p:spPr bwMode="auto">
          <a:xfrm>
            <a:off x="152400" y="1981200"/>
            <a:ext cx="8686800" cy="457200"/>
          </a:xfrm>
          <a:prstGeom prst="rect">
            <a:avLst/>
          </a:prstGeom>
          <a:noFill/>
          <a:ln w="9525">
            <a:noFill/>
            <a:miter lim="800000"/>
            <a:headEnd/>
            <a:tailEnd/>
          </a:ln>
        </p:spPr>
        <p:txBody>
          <a:bodyPr>
            <a:spAutoFit/>
          </a:bodyPr>
          <a:lstStyle/>
          <a:p>
            <a:pPr lvl="2">
              <a:spcBef>
                <a:spcPct val="50000"/>
              </a:spcBef>
              <a:tabLst>
                <a:tab pos="798513" algn="l"/>
                <a:tab pos="1139825" algn="l"/>
                <a:tab pos="1663700" algn="l"/>
                <a:tab pos="2111375" algn="l"/>
              </a:tabLst>
            </a:pPr>
            <a:endParaRPr lang="en-US" sz="2400">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304800" y="288925"/>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Importance to War Effort</a:t>
            </a:r>
          </a:p>
        </p:txBody>
      </p:sp>
      <p:sp>
        <p:nvSpPr>
          <p:cNvPr id="32771" name="Text Box 5"/>
          <p:cNvSpPr txBox="1">
            <a:spLocks noChangeArrowheads="1"/>
          </p:cNvSpPr>
          <p:nvPr/>
        </p:nvSpPr>
        <p:spPr bwMode="auto">
          <a:xfrm>
            <a:off x="0" y="1905000"/>
            <a:ext cx="7223125" cy="579438"/>
          </a:xfrm>
          <a:prstGeom prst="rect">
            <a:avLst/>
          </a:prstGeom>
          <a:noFill/>
          <a:ln w="9525">
            <a:noFill/>
            <a:miter lim="800000"/>
            <a:headEnd/>
            <a:tailEnd/>
          </a:ln>
        </p:spPr>
        <p:txBody>
          <a:bodyPr>
            <a:spAutoFit/>
          </a:bodyPr>
          <a:lstStyle/>
          <a:p>
            <a:pPr lvl="2">
              <a:spcBef>
                <a:spcPct val="50000"/>
              </a:spcBef>
              <a:tabLst>
                <a:tab pos="798513" algn="l"/>
                <a:tab pos="1139825" algn="l"/>
                <a:tab pos="1663700" algn="l"/>
                <a:tab pos="2111375" algn="l"/>
              </a:tabLst>
            </a:pPr>
            <a:endParaRPr lang="en-US" sz="3200">
              <a:latin typeface="Comic Sans MS" pitchFamily="66" charset="0"/>
            </a:endParaRPr>
          </a:p>
        </p:txBody>
      </p:sp>
      <p:sp>
        <p:nvSpPr>
          <p:cNvPr id="32772" name="Text Box 9"/>
          <p:cNvSpPr txBox="1">
            <a:spLocks noChangeArrowheads="1"/>
          </p:cNvSpPr>
          <p:nvPr/>
        </p:nvSpPr>
        <p:spPr bwMode="auto">
          <a:xfrm>
            <a:off x="304800" y="1295400"/>
            <a:ext cx="8462963" cy="4940300"/>
          </a:xfrm>
          <a:prstGeom prst="rect">
            <a:avLst/>
          </a:prstGeom>
          <a:noFill/>
          <a:ln w="12700">
            <a:noFill/>
            <a:miter lim="800000"/>
            <a:headEnd/>
            <a:tailEnd/>
          </a:ln>
        </p:spPr>
        <p:txBody>
          <a:bodyPr>
            <a:spAutoFit/>
          </a:bodyPr>
          <a:lstStyle/>
          <a:p>
            <a:pPr marL="292100" indent="-292100">
              <a:spcBef>
                <a:spcPct val="50000"/>
              </a:spcBef>
              <a:buFont typeface="Wingdings" pitchFamily="2" charset="2"/>
              <a:buChar char="§"/>
            </a:pPr>
            <a:r>
              <a:rPr lang="en-US" sz="2100" b="1" u="sng" dirty="0">
                <a:solidFill>
                  <a:schemeClr val="bg1">
                    <a:lumMod val="25000"/>
                  </a:schemeClr>
                </a:solidFill>
                <a:latin typeface="Comic Sans MS" pitchFamily="66" charset="0"/>
              </a:rPr>
              <a:t>James V. Forrestal, Secretary of the Navy</a:t>
            </a:r>
            <a:r>
              <a:rPr lang="en-US" sz="2100" b="1" dirty="0">
                <a:solidFill>
                  <a:schemeClr val="bg1">
                    <a:lumMod val="25000"/>
                  </a:schemeClr>
                </a:solidFill>
                <a:latin typeface="Comic Sans MS" pitchFamily="66" charset="0"/>
              </a:rPr>
              <a:t> </a:t>
            </a:r>
            <a:r>
              <a:rPr lang="en-US" sz="2100" dirty="0">
                <a:latin typeface="Comic Sans MS" pitchFamily="66" charset="0"/>
              </a:rPr>
              <a:t>said, “The proximity fuse has helped me blaze the trail to Japan.  Without the protection this ingenious device has given the surface ships of the fleet, our westward push could not have been so swift and the cost in men and ships would have been immeasurably </a:t>
            </a:r>
            <a:r>
              <a:rPr lang="en-US" sz="2100" dirty="0" smtClean="0">
                <a:latin typeface="Comic Sans MS" pitchFamily="66" charset="0"/>
              </a:rPr>
              <a:t>greater.”</a:t>
            </a:r>
            <a:endParaRPr lang="en-US" sz="2100" dirty="0">
              <a:latin typeface="Comic Sans MS" pitchFamily="66" charset="0"/>
            </a:endParaRPr>
          </a:p>
          <a:p>
            <a:pPr marL="292100" indent="-292100">
              <a:spcBef>
                <a:spcPct val="50000"/>
              </a:spcBef>
              <a:buFont typeface="Wingdings" pitchFamily="2" charset="2"/>
              <a:buChar char="§"/>
            </a:pPr>
            <a:r>
              <a:rPr lang="en-US" sz="2100" b="1" u="sng" dirty="0">
                <a:solidFill>
                  <a:schemeClr val="bg1">
                    <a:lumMod val="25000"/>
                  </a:schemeClr>
                </a:solidFill>
                <a:latin typeface="Comic Sans MS" pitchFamily="66" charset="0"/>
              </a:rPr>
              <a:t>Prime Minister, Winston S. Churchill</a:t>
            </a:r>
            <a:r>
              <a:rPr lang="en-US" sz="2100" b="1" dirty="0">
                <a:solidFill>
                  <a:schemeClr val="bg1">
                    <a:lumMod val="25000"/>
                  </a:schemeClr>
                </a:solidFill>
                <a:latin typeface="Comic Sans MS" pitchFamily="66" charset="0"/>
              </a:rPr>
              <a:t> </a:t>
            </a:r>
            <a:r>
              <a:rPr lang="en-US" sz="2100" dirty="0" smtClean="0">
                <a:latin typeface="Comic Sans MS" pitchFamily="66" charset="0"/>
              </a:rPr>
              <a:t>said, “These </a:t>
            </a:r>
            <a:r>
              <a:rPr lang="en-US" sz="2100" dirty="0">
                <a:latin typeface="Comic Sans MS" pitchFamily="66" charset="0"/>
              </a:rPr>
              <a:t>so-called proximity fuses, made in the United </a:t>
            </a:r>
            <a:r>
              <a:rPr lang="en-US" sz="2100" dirty="0" smtClean="0">
                <a:latin typeface="Comic Sans MS" pitchFamily="66" charset="0"/>
              </a:rPr>
              <a:t>States, </a:t>
            </a:r>
            <a:r>
              <a:rPr lang="en-US" sz="2100" dirty="0">
                <a:latin typeface="Comic Sans MS" pitchFamily="66" charset="0"/>
              </a:rPr>
              <a:t>proved potent against the small unmanned aircraft </a:t>
            </a:r>
            <a:r>
              <a:rPr lang="en-US" sz="2100" dirty="0" smtClean="0">
                <a:latin typeface="Comic Sans MS" pitchFamily="66" charset="0"/>
              </a:rPr>
              <a:t>with </a:t>
            </a:r>
            <a:r>
              <a:rPr lang="en-US" sz="2100" dirty="0">
                <a:latin typeface="Comic Sans MS" pitchFamily="66" charset="0"/>
              </a:rPr>
              <a:t>which we were assailed in 1944.”</a:t>
            </a:r>
          </a:p>
          <a:p>
            <a:pPr marL="292100" indent="-292100">
              <a:spcBef>
                <a:spcPct val="50000"/>
              </a:spcBef>
              <a:buFont typeface="Wingdings" pitchFamily="2" charset="2"/>
              <a:buChar char="§"/>
            </a:pPr>
            <a:r>
              <a:rPr lang="en-US" sz="2100" b="1" u="sng" dirty="0">
                <a:solidFill>
                  <a:schemeClr val="bg1">
                    <a:lumMod val="25000"/>
                  </a:schemeClr>
                </a:solidFill>
                <a:latin typeface="Comic Sans MS" pitchFamily="66" charset="0"/>
              </a:rPr>
              <a:t>Commanding General of the Third Army, George </a:t>
            </a:r>
            <a:r>
              <a:rPr lang="en-US" sz="2100" b="1" u="sng" dirty="0" smtClean="0">
                <a:solidFill>
                  <a:schemeClr val="bg1">
                    <a:lumMod val="25000"/>
                  </a:schemeClr>
                </a:solidFill>
                <a:latin typeface="Comic Sans MS" pitchFamily="66" charset="0"/>
              </a:rPr>
              <a:t>S</a:t>
            </a:r>
            <a:r>
              <a:rPr lang="en-US" sz="2100" b="1" u="sng" dirty="0">
                <a:solidFill>
                  <a:schemeClr val="bg1">
                    <a:lumMod val="25000"/>
                  </a:schemeClr>
                </a:solidFill>
                <a:latin typeface="Comic Sans MS" pitchFamily="66" charset="0"/>
              </a:rPr>
              <a:t>. </a:t>
            </a:r>
            <a:r>
              <a:rPr lang="en-US" sz="2100" b="1" u="sng" dirty="0" smtClean="0">
                <a:solidFill>
                  <a:schemeClr val="bg1">
                    <a:lumMod val="25000"/>
                  </a:schemeClr>
                </a:solidFill>
                <a:latin typeface="Comic Sans MS" pitchFamily="66" charset="0"/>
              </a:rPr>
              <a:t>Patton</a:t>
            </a:r>
            <a:r>
              <a:rPr lang="en-US" sz="2100" b="1" dirty="0" smtClean="0">
                <a:solidFill>
                  <a:schemeClr val="bg1">
                    <a:lumMod val="25000"/>
                  </a:schemeClr>
                </a:solidFill>
                <a:latin typeface="Comic Sans MS" pitchFamily="66" charset="0"/>
              </a:rPr>
              <a:t> </a:t>
            </a:r>
            <a:r>
              <a:rPr lang="en-US" sz="2100" dirty="0" smtClean="0">
                <a:latin typeface="Comic Sans MS" pitchFamily="66" charset="0"/>
              </a:rPr>
              <a:t>said</a:t>
            </a:r>
            <a:r>
              <a:rPr lang="en-US" sz="2100" dirty="0">
                <a:latin typeface="Comic Sans MS" pitchFamily="66" charset="0"/>
              </a:rPr>
              <a:t>, “The funny fuse won the Battle of the Bulge for us.  I think that </a:t>
            </a:r>
            <a:r>
              <a:rPr lang="en-US" sz="2100" u="sng" dirty="0">
                <a:latin typeface="Comic Sans MS" pitchFamily="66" charset="0"/>
              </a:rPr>
              <a:t>when all armies get this shell we will have to devise some new method of warfare</a:t>
            </a:r>
            <a:r>
              <a:rPr lang="en-US" sz="2100" dirty="0">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95275"/>
            <a:ext cx="8382000" cy="771525"/>
          </a:xfrm>
          <a:solidFill>
            <a:schemeClr val="bg1">
              <a:lumMod val="25000"/>
            </a:schemeClr>
          </a:solidFill>
          <a:ln w="38100">
            <a:solidFill>
              <a:schemeClr val="tx1"/>
            </a:solidFill>
          </a:ln>
          <a:effectLst/>
        </p:spPr>
        <p:txBody>
          <a:bodyPr/>
          <a:lstStyle/>
          <a:p>
            <a:pPr algn="ctr"/>
            <a:r>
              <a:rPr lang="en-US" dirty="0" smtClean="0">
                <a:solidFill>
                  <a:srgbClr val="FFFFFF"/>
                </a:solidFill>
                <a:latin typeface="Comic Sans MS" pitchFamily="66" charset="0"/>
              </a:rPr>
              <a:t>Why Do I Tell This Story?</a:t>
            </a:r>
          </a:p>
        </p:txBody>
      </p:sp>
      <p:sp>
        <p:nvSpPr>
          <p:cNvPr id="27651" name="Rectangle 3"/>
          <p:cNvSpPr>
            <a:spLocks noGrp="1" noChangeArrowheads="1"/>
          </p:cNvSpPr>
          <p:nvPr>
            <p:ph type="body" idx="1"/>
          </p:nvPr>
        </p:nvSpPr>
        <p:spPr>
          <a:xfrm>
            <a:off x="76200" y="1524000"/>
            <a:ext cx="9067800" cy="5029200"/>
          </a:xfrm>
        </p:spPr>
        <p:txBody>
          <a:bodyPr/>
          <a:lstStyle/>
          <a:p>
            <a:pPr>
              <a:lnSpc>
                <a:spcPct val="90000"/>
              </a:lnSpc>
              <a:buClrTx/>
            </a:pPr>
            <a:r>
              <a:rPr lang="en-US" sz="3600" dirty="0" smtClean="0">
                <a:latin typeface="Comic Sans MS" pitchFamily="66" charset="0"/>
              </a:rPr>
              <a:t>It was not certain the U.S. would win WWII - our survival as an independent country was in serious doubt.</a:t>
            </a:r>
          </a:p>
          <a:p>
            <a:pPr>
              <a:lnSpc>
                <a:spcPct val="90000"/>
              </a:lnSpc>
              <a:buClrTx/>
            </a:pPr>
            <a:endParaRPr lang="en-US" sz="1400" dirty="0" smtClean="0">
              <a:latin typeface="Comic Sans MS" pitchFamily="66" charset="0"/>
            </a:endParaRPr>
          </a:p>
          <a:p>
            <a:pPr>
              <a:lnSpc>
                <a:spcPct val="90000"/>
              </a:lnSpc>
              <a:buClrTx/>
            </a:pPr>
            <a:r>
              <a:rPr lang="en-US" sz="3600" dirty="0" smtClean="0">
                <a:latin typeface="Comic Sans MS" pitchFamily="66" charset="0"/>
              </a:rPr>
              <a:t>The American public recognized and appreciated the important role science and technology had played in winning the war. </a:t>
            </a:r>
            <a:br>
              <a:rPr lang="en-US" sz="3600" dirty="0" smtClean="0">
                <a:latin typeface="Comic Sans MS" pitchFamily="66" charset="0"/>
              </a:rPr>
            </a:br>
            <a:endParaRPr lang="en-US" sz="36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Relevant Consulting Clients</a:t>
            </a:r>
            <a:endParaRPr lang="en-US" sz="4800" b="1" dirty="0" smtClean="0">
              <a:solidFill>
                <a:srgbClr val="FFFFFF"/>
              </a:solidFill>
              <a:latin typeface="Comic Sans MS" pitchFamily="66" charset="0"/>
            </a:endParaRPr>
          </a:p>
        </p:txBody>
      </p:sp>
      <p:sp>
        <p:nvSpPr>
          <p:cNvPr id="3075" name="Rectangle 3"/>
          <p:cNvSpPr>
            <a:spLocks noGrp="1" noChangeArrowheads="1"/>
          </p:cNvSpPr>
          <p:nvPr>
            <p:ph type="body" idx="1"/>
          </p:nvPr>
        </p:nvSpPr>
        <p:spPr>
          <a:xfrm>
            <a:off x="76200" y="1371600"/>
            <a:ext cx="91440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3000" dirty="0" smtClean="0">
                <a:latin typeface="Comic Sans MS" pitchFamily="66" charset="0"/>
              </a:rPr>
              <a:t>NIH/NCI (2000-13): </a:t>
            </a:r>
            <a:r>
              <a:rPr lang="en-US" sz="3000" dirty="0" smtClean="0">
                <a:solidFill>
                  <a:schemeClr val="accent2">
                    <a:lumMod val="50000"/>
                  </a:schemeClr>
                </a:solidFill>
                <a:latin typeface="Comic Sans MS" pitchFamily="66" charset="0"/>
              </a:rPr>
              <a:t>Training for postdocs and research scientists in Scientific Management</a:t>
            </a:r>
          </a:p>
          <a:p>
            <a:pPr marL="114300" indent="0">
              <a:lnSpc>
                <a:spcPct val="80000"/>
              </a:lnSpc>
              <a:buClrTx/>
              <a:buNone/>
            </a:pPr>
            <a:endParaRPr lang="en-US" sz="800" dirty="0" smtClean="0">
              <a:latin typeface="Comic Sans MS" pitchFamily="66" charset="0"/>
            </a:endParaRPr>
          </a:p>
          <a:p>
            <a:pPr marL="571500" indent="-457200">
              <a:lnSpc>
                <a:spcPct val="80000"/>
              </a:lnSpc>
              <a:buClrTx/>
              <a:buFont typeface="Wingdings" pitchFamily="2" charset="2"/>
              <a:buChar char="ü"/>
            </a:pPr>
            <a:r>
              <a:rPr lang="en-US" sz="3000" dirty="0" smtClean="0">
                <a:latin typeface="Comic Sans MS" pitchFamily="66" charset="0"/>
              </a:rPr>
              <a:t>NIEHS and NICHD: </a:t>
            </a:r>
            <a:r>
              <a:rPr lang="en-US" sz="3000" dirty="0" smtClean="0">
                <a:solidFill>
                  <a:schemeClr val="accent2">
                    <a:lumMod val="50000"/>
                  </a:schemeClr>
                </a:solidFill>
                <a:latin typeface="Comic Sans MS" pitchFamily="66" charset="0"/>
              </a:rPr>
              <a:t>Training </a:t>
            </a:r>
            <a:r>
              <a:rPr lang="en-US" sz="3000" dirty="0">
                <a:solidFill>
                  <a:schemeClr val="accent2">
                    <a:lumMod val="50000"/>
                  </a:schemeClr>
                </a:solidFill>
                <a:latin typeface="Comic Sans MS" pitchFamily="66" charset="0"/>
              </a:rPr>
              <a:t>for postdocs </a:t>
            </a:r>
            <a:r>
              <a:rPr lang="en-US" sz="3000" dirty="0" smtClean="0">
                <a:solidFill>
                  <a:schemeClr val="accent2">
                    <a:lumMod val="50000"/>
                  </a:schemeClr>
                </a:solidFill>
                <a:latin typeface="Comic Sans MS" pitchFamily="66" charset="0"/>
              </a:rPr>
              <a:t>and </a:t>
            </a:r>
            <a:r>
              <a:rPr lang="en-US" sz="3000" dirty="0">
                <a:solidFill>
                  <a:schemeClr val="accent2">
                    <a:lumMod val="50000"/>
                  </a:schemeClr>
                </a:solidFill>
                <a:latin typeface="Comic Sans MS" pitchFamily="66" charset="0"/>
              </a:rPr>
              <a:t>research scientists in Scientific </a:t>
            </a:r>
            <a:r>
              <a:rPr lang="en-US" sz="3000" dirty="0" smtClean="0">
                <a:solidFill>
                  <a:schemeClr val="accent2">
                    <a:lumMod val="50000"/>
                  </a:schemeClr>
                </a:solidFill>
                <a:latin typeface="Comic Sans MS" pitchFamily="66" charset="0"/>
              </a:rPr>
              <a:t>Management</a:t>
            </a:r>
          </a:p>
          <a:p>
            <a:pPr marL="114300" indent="0">
              <a:lnSpc>
                <a:spcPct val="80000"/>
              </a:lnSpc>
              <a:buClrTx/>
              <a:buNone/>
            </a:pPr>
            <a:endParaRPr lang="en-US" sz="800" dirty="0" smtClean="0">
              <a:latin typeface="Comic Sans MS" pitchFamily="66" charset="0"/>
            </a:endParaRPr>
          </a:p>
          <a:p>
            <a:pPr marL="571500" indent="-457200">
              <a:lnSpc>
                <a:spcPct val="80000"/>
              </a:lnSpc>
              <a:buClrTx/>
              <a:buFont typeface="Wingdings" pitchFamily="2" charset="2"/>
              <a:buChar char="ü"/>
            </a:pPr>
            <a:r>
              <a:rPr lang="en-US" sz="3000" dirty="0">
                <a:latin typeface="Comic Sans MS" pitchFamily="66" charset="0"/>
              </a:rPr>
              <a:t>European </a:t>
            </a:r>
            <a:r>
              <a:rPr lang="en-US" sz="3000" dirty="0" smtClean="0">
                <a:latin typeface="Comic Sans MS" pitchFamily="66" charset="0"/>
              </a:rPr>
              <a:t>Union: </a:t>
            </a:r>
            <a:r>
              <a:rPr lang="en-US" sz="3000" dirty="0" smtClean="0">
                <a:solidFill>
                  <a:schemeClr val="accent2">
                    <a:lumMod val="50000"/>
                  </a:schemeClr>
                </a:solidFill>
                <a:latin typeface="Comic Sans MS" pitchFamily="66" charset="0"/>
              </a:rPr>
              <a:t>Assistance in building  </a:t>
            </a:r>
            <a:r>
              <a:rPr lang="en-US" sz="3000" dirty="0">
                <a:solidFill>
                  <a:schemeClr val="accent2">
                    <a:lumMod val="50000"/>
                  </a:schemeClr>
                </a:solidFill>
                <a:latin typeface="Comic Sans MS" pitchFamily="66" charset="0"/>
              </a:rPr>
              <a:t>research administration </a:t>
            </a:r>
            <a:r>
              <a:rPr lang="en-US" sz="3000" dirty="0" smtClean="0">
                <a:solidFill>
                  <a:schemeClr val="accent2">
                    <a:lumMod val="50000"/>
                  </a:schemeClr>
                </a:solidFill>
                <a:latin typeface="Comic Sans MS" pitchFamily="66" charset="0"/>
              </a:rPr>
              <a:t>and intellectual property management infrastructure </a:t>
            </a:r>
            <a:r>
              <a:rPr lang="en-US" sz="3000" dirty="0">
                <a:solidFill>
                  <a:schemeClr val="accent2">
                    <a:lumMod val="50000"/>
                  </a:schemeClr>
                </a:solidFill>
                <a:latin typeface="Comic Sans MS" pitchFamily="66" charset="0"/>
              </a:rPr>
              <a:t>in </a:t>
            </a:r>
            <a:r>
              <a:rPr lang="en-US" sz="3000" dirty="0" smtClean="0">
                <a:solidFill>
                  <a:schemeClr val="accent2">
                    <a:lumMod val="50000"/>
                  </a:schemeClr>
                </a:solidFill>
                <a:latin typeface="Comic Sans MS" pitchFamily="66" charset="0"/>
              </a:rPr>
              <a:t>Estonian universities</a:t>
            </a:r>
          </a:p>
          <a:p>
            <a:pPr marL="114300" indent="0">
              <a:lnSpc>
                <a:spcPct val="80000"/>
              </a:lnSpc>
              <a:buClrTx/>
              <a:buNone/>
            </a:pPr>
            <a:endParaRPr lang="en-US" sz="800" dirty="0" smtClean="0">
              <a:solidFill>
                <a:schemeClr val="accent2">
                  <a:lumMod val="50000"/>
                </a:schemeClr>
              </a:solidFill>
              <a:latin typeface="Comic Sans MS" pitchFamily="66" charset="0"/>
            </a:endParaRPr>
          </a:p>
          <a:p>
            <a:pPr marL="571500" indent="-457200">
              <a:lnSpc>
                <a:spcPct val="80000"/>
              </a:lnSpc>
              <a:buClrTx/>
              <a:buFont typeface="Wingdings" pitchFamily="2" charset="2"/>
              <a:buChar char="ü"/>
            </a:pPr>
            <a:r>
              <a:rPr lang="en-US" sz="3000" dirty="0" smtClean="0">
                <a:latin typeface="Comic Sans MS" pitchFamily="66" charset="0"/>
              </a:rPr>
              <a:t>Several large universities: </a:t>
            </a:r>
            <a:r>
              <a:rPr lang="en-US" sz="3000" dirty="0" smtClean="0">
                <a:solidFill>
                  <a:schemeClr val="accent2">
                    <a:lumMod val="50000"/>
                  </a:schemeClr>
                </a:solidFill>
                <a:latin typeface="Comic Sans MS" pitchFamily="66" charset="0"/>
              </a:rPr>
              <a:t>Various training and management issues</a:t>
            </a: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Tree>
    <p:extLst>
      <p:ext uri="{BB962C8B-B14F-4D97-AF65-F5344CB8AC3E}">
        <p14:creationId xmlns:p14="http://schemas.microsoft.com/office/powerpoint/2010/main" val="409182306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95275"/>
            <a:ext cx="8382000" cy="771525"/>
          </a:xfrm>
          <a:solidFill>
            <a:schemeClr val="bg1">
              <a:lumMod val="25000"/>
            </a:schemeClr>
          </a:solidFill>
          <a:ln w="38100">
            <a:solidFill>
              <a:schemeClr val="tx1"/>
            </a:solidFill>
          </a:ln>
          <a:effectLst/>
        </p:spPr>
        <p:txBody>
          <a:bodyPr/>
          <a:lstStyle/>
          <a:p>
            <a:pPr algn="ctr"/>
            <a:r>
              <a:rPr lang="en-US" dirty="0" smtClean="0">
                <a:solidFill>
                  <a:srgbClr val="FFFFFF"/>
                </a:solidFill>
                <a:latin typeface="Comic Sans MS" pitchFamily="66" charset="0"/>
              </a:rPr>
              <a:t>Why Do I Tell This Story?</a:t>
            </a:r>
          </a:p>
        </p:txBody>
      </p:sp>
      <p:sp>
        <p:nvSpPr>
          <p:cNvPr id="27651" name="Rectangle 3"/>
          <p:cNvSpPr>
            <a:spLocks noGrp="1" noChangeArrowheads="1"/>
          </p:cNvSpPr>
          <p:nvPr>
            <p:ph type="body" idx="1"/>
          </p:nvPr>
        </p:nvSpPr>
        <p:spPr>
          <a:xfrm>
            <a:off x="76200" y="1524000"/>
            <a:ext cx="8763000" cy="5029200"/>
          </a:xfrm>
        </p:spPr>
        <p:txBody>
          <a:bodyPr/>
          <a:lstStyle/>
          <a:p>
            <a:pPr>
              <a:lnSpc>
                <a:spcPct val="90000"/>
              </a:lnSpc>
              <a:buClrTx/>
            </a:pPr>
            <a:r>
              <a:rPr lang="en-US" sz="3600" dirty="0">
                <a:latin typeface="Comic Sans MS" pitchFamily="66" charset="0"/>
              </a:rPr>
              <a:t>T</a:t>
            </a:r>
            <a:r>
              <a:rPr lang="en-US" sz="3600" dirty="0" smtClean="0">
                <a:latin typeface="Comic Sans MS" pitchFamily="66" charset="0"/>
              </a:rPr>
              <a:t>he </a:t>
            </a:r>
            <a:r>
              <a:rPr lang="en-US" sz="3600" dirty="0">
                <a:latin typeface="Comic Sans MS" pitchFamily="66" charset="0"/>
              </a:rPr>
              <a:t>public’s confidence in the ability of science/technology to </a:t>
            </a:r>
            <a:r>
              <a:rPr lang="en-US" sz="3600" dirty="0" smtClean="0">
                <a:latin typeface="Comic Sans MS" pitchFamily="66" charset="0"/>
              </a:rPr>
              <a:t>solve </a:t>
            </a:r>
            <a:r>
              <a:rPr lang="en-US" sz="3600" dirty="0">
                <a:latin typeface="Comic Sans MS" pitchFamily="66" charset="0"/>
              </a:rPr>
              <a:t>society’s problems was </a:t>
            </a:r>
            <a:r>
              <a:rPr lang="en-US" sz="3600" dirty="0" smtClean="0">
                <a:latin typeface="Comic Sans MS" pitchFamily="66" charset="0"/>
              </a:rPr>
              <a:t>widespread. </a:t>
            </a:r>
            <a:endParaRPr lang="en-US" sz="3600" dirty="0">
              <a:latin typeface="Comic Sans MS" pitchFamily="66" charset="0"/>
            </a:endParaRPr>
          </a:p>
          <a:p>
            <a:pPr>
              <a:lnSpc>
                <a:spcPct val="90000"/>
              </a:lnSpc>
              <a:buClrTx/>
            </a:pPr>
            <a:endParaRPr lang="en-US" sz="1200" dirty="0">
              <a:latin typeface="Comic Sans MS" pitchFamily="66" charset="0"/>
            </a:endParaRPr>
          </a:p>
          <a:p>
            <a:pPr>
              <a:lnSpc>
                <a:spcPct val="90000"/>
              </a:lnSpc>
              <a:buClrTx/>
            </a:pPr>
            <a:r>
              <a:rPr lang="en-US" sz="3600" dirty="0" smtClean="0">
                <a:latin typeface="Comic Sans MS" pitchFamily="66" charset="0"/>
              </a:rPr>
              <a:t>Research, especially university-based research, was </a:t>
            </a:r>
            <a:r>
              <a:rPr lang="en-US" sz="3600" dirty="0">
                <a:latin typeface="Comic Sans MS" pitchFamily="66" charset="0"/>
              </a:rPr>
              <a:t>held in high regard!</a:t>
            </a:r>
          </a:p>
          <a:p>
            <a:pPr>
              <a:lnSpc>
                <a:spcPct val="90000"/>
              </a:lnSpc>
              <a:buClr>
                <a:srgbClr val="C00000"/>
              </a:buClr>
              <a:buNone/>
            </a:pPr>
            <a:endParaRPr lang="en-US" sz="3600" dirty="0">
              <a:latin typeface="Comic Sans MS" pitchFamily="66" charset="0"/>
            </a:endParaRPr>
          </a:p>
        </p:txBody>
      </p:sp>
    </p:spTree>
    <p:extLst>
      <p:ext uri="{BB962C8B-B14F-4D97-AF65-F5344CB8AC3E}">
        <p14:creationId xmlns:p14="http://schemas.microsoft.com/office/powerpoint/2010/main" val="135045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228600"/>
            <a:ext cx="8534400" cy="2438400"/>
          </a:xfrm>
          <a:solidFill>
            <a:schemeClr val="bg1">
              <a:lumMod val="25000"/>
            </a:schemeClr>
          </a:solidFill>
          <a:ln w="38100">
            <a:solidFill>
              <a:schemeClr val="tx1"/>
            </a:solidFill>
          </a:ln>
          <a:effectLst/>
        </p:spPr>
        <p:txBody>
          <a:bodyPr/>
          <a:lstStyle/>
          <a:p>
            <a:pPr algn="ctr">
              <a:lnSpc>
                <a:spcPct val="90000"/>
              </a:lnSpc>
            </a:pPr>
            <a:r>
              <a:rPr lang="en-US" sz="4000" dirty="0" smtClean="0">
                <a:solidFill>
                  <a:srgbClr val="FFFFFF"/>
                </a:solidFill>
                <a:latin typeface="Comic Sans MS" pitchFamily="66" charset="0"/>
              </a:rPr>
              <a:t>The public was ready to invest tax dollars in university-based research at levels never before seen in the U.S.! </a:t>
            </a:r>
          </a:p>
        </p:txBody>
      </p:sp>
      <p:sp>
        <p:nvSpPr>
          <p:cNvPr id="27651" name="Rectangle 3"/>
          <p:cNvSpPr>
            <a:spLocks noGrp="1" noChangeArrowheads="1"/>
          </p:cNvSpPr>
          <p:nvPr>
            <p:ph type="body" idx="1"/>
          </p:nvPr>
        </p:nvSpPr>
        <p:spPr>
          <a:xfrm>
            <a:off x="76200" y="2895600"/>
            <a:ext cx="9067800" cy="5029200"/>
          </a:xfrm>
        </p:spPr>
        <p:txBody>
          <a:bodyPr/>
          <a:lstStyle/>
          <a:p>
            <a:pPr>
              <a:lnSpc>
                <a:spcPct val="90000"/>
              </a:lnSpc>
              <a:buClr>
                <a:srgbClr val="C00000"/>
              </a:buClr>
              <a:buFont typeface="Wingdings" pitchFamily="2" charset="2"/>
              <a:buNone/>
            </a:pPr>
            <a:endParaRPr lang="en-US" sz="1200" dirty="0" smtClean="0">
              <a:latin typeface="Comic Sans MS" pitchFamily="66" charset="0"/>
            </a:endParaRPr>
          </a:p>
          <a:p>
            <a:pPr>
              <a:lnSpc>
                <a:spcPct val="90000"/>
              </a:lnSpc>
              <a:buClrTx/>
            </a:pPr>
            <a:r>
              <a:rPr lang="en-US" sz="3000" dirty="0" smtClean="0">
                <a:latin typeface="Comic Sans MS" pitchFamily="66" charset="0"/>
              </a:rPr>
              <a:t>And boy, did they!</a:t>
            </a:r>
          </a:p>
          <a:p>
            <a:pPr>
              <a:lnSpc>
                <a:spcPct val="90000"/>
              </a:lnSpc>
              <a:buClrTx/>
            </a:pPr>
            <a:r>
              <a:rPr lang="en-US" sz="3000" dirty="0" smtClean="0">
                <a:latin typeface="Comic Sans MS" pitchFamily="66" charset="0"/>
              </a:rPr>
              <a:t>And they still do – President Obama’s 2012 budget request was ~ $150 billion for R&amp;D.</a:t>
            </a:r>
          </a:p>
          <a:p>
            <a:pPr>
              <a:lnSpc>
                <a:spcPct val="90000"/>
              </a:lnSpc>
              <a:buClrTx/>
            </a:pPr>
            <a:r>
              <a:rPr lang="en-US" sz="3000" dirty="0" smtClean="0">
                <a:latin typeface="Comic Sans MS" pitchFamily="66" charset="0"/>
              </a:rPr>
              <a:t>For most U.S. universities, federal funding constitutes 75% or more of their </a:t>
            </a:r>
            <a:r>
              <a:rPr lang="en-US" sz="3000" dirty="0">
                <a:latin typeface="Comic Sans MS" pitchFamily="66" charset="0"/>
              </a:rPr>
              <a:t>research expenditures !</a:t>
            </a:r>
            <a:endParaRPr lang="en-US" sz="30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292100" y="206920"/>
            <a:ext cx="8534400" cy="769441"/>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algn="ctr">
              <a:spcBef>
                <a:spcPct val="50000"/>
              </a:spcBef>
              <a:defRPr/>
            </a:pPr>
            <a:r>
              <a:rPr lang="en-US" sz="4400" dirty="0">
                <a:solidFill>
                  <a:srgbClr val="FFFFFF"/>
                </a:solidFill>
                <a:latin typeface="Comic Sans MS" pitchFamily="66" charset="0"/>
              </a:rPr>
              <a:t>A Word of </a:t>
            </a:r>
            <a:r>
              <a:rPr lang="en-US" sz="4400" dirty="0" smtClean="0">
                <a:solidFill>
                  <a:srgbClr val="FFFFFF"/>
                </a:solidFill>
                <a:latin typeface="Comic Sans MS" pitchFamily="66" charset="0"/>
              </a:rPr>
              <a:t>Caution</a:t>
            </a:r>
          </a:p>
        </p:txBody>
      </p:sp>
      <p:sp>
        <p:nvSpPr>
          <p:cNvPr id="36867" name="Text Box 6"/>
          <p:cNvSpPr txBox="1">
            <a:spLocks noChangeArrowheads="1"/>
          </p:cNvSpPr>
          <p:nvPr/>
        </p:nvSpPr>
        <p:spPr bwMode="auto">
          <a:xfrm>
            <a:off x="914400" y="2603480"/>
            <a:ext cx="7543800" cy="461665"/>
          </a:xfrm>
          <a:prstGeom prst="rect">
            <a:avLst/>
          </a:prstGeom>
          <a:noFill/>
          <a:ln w="38100">
            <a:noFill/>
            <a:prstDash val="solid"/>
            <a:miter lim="800000"/>
            <a:headEnd/>
            <a:tailEnd/>
          </a:ln>
          <a:effectLst>
            <a:glow rad="228600">
              <a:schemeClr val="accent4">
                <a:satMod val="175000"/>
                <a:alpha val="40000"/>
              </a:schemeClr>
            </a:glow>
          </a:effectLst>
          <a:scene3d>
            <a:camera prst="isometricOffAxis1Right"/>
            <a:lightRig rig="threePt" dir="t"/>
          </a:scene3d>
        </p:spPr>
        <p:txBody>
          <a:bodyPr>
            <a:spAutoFit/>
          </a:bodyPr>
          <a:lstStyle/>
          <a:p>
            <a:pPr lvl="2">
              <a:spcBef>
                <a:spcPct val="50000"/>
              </a:spcBef>
              <a:tabLst>
                <a:tab pos="858838" algn="l"/>
                <a:tab pos="1196975" algn="l"/>
                <a:tab pos="1595438" algn="l"/>
              </a:tabLst>
              <a:defRPr/>
            </a:pPr>
            <a:r>
              <a:rPr lang="en-US" sz="2400" dirty="0">
                <a:latin typeface="Comic Sans MS" pitchFamily="66" charset="0"/>
              </a:rPr>
              <a:t> </a:t>
            </a:r>
            <a:endParaRPr lang="en-US" sz="3600" dirty="0">
              <a:latin typeface="Comic Sans MS" pitchFamily="66" charset="0"/>
            </a:endParaRPr>
          </a:p>
        </p:txBody>
      </p:sp>
      <p:sp>
        <p:nvSpPr>
          <p:cNvPr id="2" name="TextBox 1"/>
          <p:cNvSpPr txBox="1"/>
          <p:nvPr/>
        </p:nvSpPr>
        <p:spPr>
          <a:xfrm>
            <a:off x="609600" y="1752600"/>
            <a:ext cx="7848600" cy="3970318"/>
          </a:xfrm>
          <a:prstGeom prst="rect">
            <a:avLst/>
          </a:prstGeom>
          <a:noFill/>
        </p:spPr>
        <p:txBody>
          <a:bodyPr wrap="square" rtlCol="0">
            <a:spAutoFit/>
          </a:bodyPr>
          <a:lstStyle/>
          <a:p>
            <a:pPr algn="ctr"/>
            <a:r>
              <a:rPr lang="en-US" sz="3600" dirty="0">
                <a:latin typeface="Comic Sans MS" pitchFamily="66" charset="0"/>
              </a:rPr>
              <a:t>Public trust </a:t>
            </a:r>
            <a:r>
              <a:rPr lang="en-US" sz="3600" dirty="0" smtClean="0">
                <a:latin typeface="Comic Sans MS" pitchFamily="66" charset="0"/>
              </a:rPr>
              <a:t>is fragile</a:t>
            </a:r>
            <a:r>
              <a:rPr lang="en-US" sz="3600" dirty="0">
                <a:latin typeface="Comic Sans MS" pitchFamily="66" charset="0"/>
              </a:rPr>
              <a:t>!  What takes decades to earn can be lost in an instant if the public believes universities are no longer impartial and are not acting in the public interest!</a:t>
            </a:r>
          </a:p>
          <a:p>
            <a:pPr algn="ctr"/>
            <a:endParaRPr lang="en-US" sz="3600" dirty="0">
              <a:latin typeface="Comic Sans MS" pitchFamily="66"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p:cNvSpPr txBox="1">
            <a:spLocks noChangeArrowheads="1"/>
          </p:cNvSpPr>
          <p:nvPr/>
        </p:nvSpPr>
        <p:spPr bwMode="auto">
          <a:xfrm>
            <a:off x="304800" y="228600"/>
            <a:ext cx="8534400" cy="1384995"/>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a:spAutoFit/>
          </a:bodyPr>
          <a:lstStyle/>
          <a:p>
            <a:pPr marL="63500" lvl="2" indent="342900" algn="ctr">
              <a:spcBef>
                <a:spcPct val="50000"/>
              </a:spcBef>
              <a:tabLst>
                <a:tab pos="63500" algn="l"/>
                <a:tab pos="1196975" algn="l"/>
                <a:tab pos="1595438" algn="l"/>
              </a:tabLst>
              <a:defRPr/>
            </a:pPr>
            <a:r>
              <a:rPr lang="en-US" sz="4200" dirty="0" smtClean="0">
                <a:solidFill>
                  <a:srgbClr val="FFFFFF"/>
                </a:solidFill>
                <a:latin typeface="Comic Sans MS" pitchFamily="66" charset="0"/>
              </a:rPr>
              <a:t>We are all responsible for maintaining this trust! </a:t>
            </a:r>
          </a:p>
        </p:txBody>
      </p:sp>
      <p:sp>
        <p:nvSpPr>
          <p:cNvPr id="36867" name="Text Box 6"/>
          <p:cNvSpPr txBox="1">
            <a:spLocks noChangeArrowheads="1"/>
          </p:cNvSpPr>
          <p:nvPr/>
        </p:nvSpPr>
        <p:spPr bwMode="auto">
          <a:xfrm>
            <a:off x="914400" y="2603480"/>
            <a:ext cx="7543800" cy="461665"/>
          </a:xfrm>
          <a:prstGeom prst="rect">
            <a:avLst/>
          </a:prstGeom>
          <a:noFill/>
          <a:ln w="38100">
            <a:noFill/>
            <a:prstDash val="solid"/>
            <a:miter lim="800000"/>
            <a:headEnd/>
            <a:tailEnd/>
          </a:ln>
          <a:effectLst>
            <a:glow rad="228600">
              <a:schemeClr val="accent4">
                <a:satMod val="175000"/>
                <a:alpha val="40000"/>
              </a:schemeClr>
            </a:glow>
          </a:effectLst>
          <a:scene3d>
            <a:camera prst="isometricOffAxis1Right"/>
            <a:lightRig rig="threePt" dir="t"/>
          </a:scene3d>
        </p:spPr>
        <p:txBody>
          <a:bodyPr>
            <a:spAutoFit/>
          </a:bodyPr>
          <a:lstStyle/>
          <a:p>
            <a:pPr lvl="2">
              <a:spcBef>
                <a:spcPct val="50000"/>
              </a:spcBef>
              <a:tabLst>
                <a:tab pos="858838" algn="l"/>
                <a:tab pos="1196975" algn="l"/>
                <a:tab pos="1595438" algn="l"/>
              </a:tabLst>
              <a:defRPr/>
            </a:pPr>
            <a:r>
              <a:rPr lang="en-US" sz="2400" dirty="0">
                <a:latin typeface="Comic Sans MS" pitchFamily="66" charset="0"/>
              </a:rPr>
              <a:t> </a:t>
            </a:r>
            <a:endParaRPr lang="en-US" sz="3600" dirty="0">
              <a:latin typeface="Comic Sans MS" pitchFamily="66" charset="0"/>
            </a:endParaRPr>
          </a:p>
        </p:txBody>
      </p:sp>
      <p:sp>
        <p:nvSpPr>
          <p:cNvPr id="4" name="TextBox 3"/>
          <p:cNvSpPr txBox="1"/>
          <p:nvPr/>
        </p:nvSpPr>
        <p:spPr>
          <a:xfrm>
            <a:off x="558800" y="3962400"/>
            <a:ext cx="7924800" cy="1938992"/>
          </a:xfrm>
          <a:prstGeom prst="rect">
            <a:avLst/>
          </a:prstGeom>
          <a:solidFill>
            <a:srgbClr val="DECF60"/>
          </a:solidFill>
          <a:ln w="57150">
            <a:solidFill>
              <a:schemeClr val="tx1"/>
            </a:solidFill>
          </a:ln>
          <a:effectLst/>
          <a:scene3d>
            <a:camera prst="isometricOffAxis1Right"/>
            <a:lightRig rig="threePt" dir="t"/>
          </a:scene3d>
        </p:spPr>
        <p:txBody>
          <a:bodyPr wrap="square" rtlCol="0">
            <a:spAutoFit/>
          </a:bodyPr>
          <a:lstStyle/>
          <a:p>
            <a:pPr algn="ctr"/>
            <a:r>
              <a:rPr lang="en-US" sz="4000" dirty="0" smtClean="0">
                <a:latin typeface="Comic Sans MS" pitchFamily="66" charset="0"/>
              </a:rPr>
              <a:t>This responsibility is the organizing principle for this course!</a:t>
            </a:r>
            <a:endParaRPr lang="en-US" sz="4000" dirty="0">
              <a:latin typeface="Comic Sans MS" pitchFamily="66" charset="0"/>
            </a:endParaRPr>
          </a:p>
        </p:txBody>
      </p:sp>
      <p:sp>
        <p:nvSpPr>
          <p:cNvPr id="2" name="TextBox 1"/>
          <p:cNvSpPr txBox="1"/>
          <p:nvPr/>
        </p:nvSpPr>
        <p:spPr>
          <a:xfrm>
            <a:off x="76200" y="1898809"/>
            <a:ext cx="8763000" cy="2215991"/>
          </a:xfrm>
          <a:prstGeom prst="rect">
            <a:avLst/>
          </a:prstGeom>
          <a:noFill/>
        </p:spPr>
        <p:txBody>
          <a:bodyPr wrap="square" rtlCol="0">
            <a:spAutoFit/>
          </a:bodyPr>
          <a:lstStyle/>
          <a:p>
            <a:pPr marL="0" lvl="2" algn="ctr"/>
            <a:r>
              <a:rPr lang="en-US" sz="3400" dirty="0" smtClean="0">
                <a:latin typeface="Comic Sans MS" pitchFamily="66" charset="0"/>
              </a:rPr>
              <a:t>Therefore, we </a:t>
            </a:r>
            <a:r>
              <a:rPr lang="en-US" sz="3400" dirty="0">
                <a:latin typeface="Comic Sans MS" pitchFamily="66" charset="0"/>
              </a:rPr>
              <a:t>must </a:t>
            </a:r>
            <a:r>
              <a:rPr lang="en-US" sz="3400" dirty="0" smtClean="0">
                <a:latin typeface="Comic Sans MS" pitchFamily="66" charset="0"/>
              </a:rPr>
              <a:t>always conduct </a:t>
            </a:r>
            <a:r>
              <a:rPr lang="en-US" sz="3400" dirty="0">
                <a:latin typeface="Comic Sans MS" pitchFamily="66" charset="0"/>
              </a:rPr>
              <a:t>our research honestly, openly and consistent with the highest ethical standards! </a:t>
            </a:r>
          </a:p>
          <a:p>
            <a:pPr algn="ctr"/>
            <a:endParaRPr lang="en-US" sz="36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Text Box 2"/>
          <p:cNvSpPr txBox="1">
            <a:spLocks noChangeArrowheads="1"/>
          </p:cNvSpPr>
          <p:nvPr/>
        </p:nvSpPr>
        <p:spPr bwMode="auto">
          <a:xfrm>
            <a:off x="228600" y="533400"/>
            <a:ext cx="4724400" cy="3323987"/>
          </a:xfrm>
          <a:prstGeom prst="rect">
            <a:avLst/>
          </a:prstGeom>
          <a:noFill/>
          <a:ln w="9525">
            <a:noFill/>
            <a:miter lim="800000"/>
            <a:headEnd/>
            <a:tailEnd/>
          </a:ln>
          <a:effectLst/>
        </p:spPr>
        <p:txBody>
          <a:bodyPr>
            <a:spAutoFit/>
          </a:bodyPr>
          <a:lstStyle/>
          <a:p>
            <a:pPr>
              <a:spcBef>
                <a:spcPct val="50000"/>
              </a:spcBef>
              <a:buFontTx/>
              <a:buNone/>
              <a:defRPr/>
            </a:pPr>
            <a:r>
              <a:rPr lang="en-US" sz="2400" dirty="0">
                <a:latin typeface="Comic Sans MS" pitchFamily="66" charset="0"/>
              </a:rPr>
              <a:t>“</a:t>
            </a:r>
            <a:r>
              <a:rPr lang="en-US" sz="2800" dirty="0">
                <a:latin typeface="Comic Sans MS" pitchFamily="66" charset="0"/>
              </a:rPr>
              <a:t>The </a:t>
            </a:r>
            <a:r>
              <a:rPr lang="en-US" sz="2800" u="sng" dirty="0">
                <a:solidFill>
                  <a:schemeClr val="bg1">
                    <a:lumMod val="25000"/>
                  </a:schemeClr>
                </a:solidFill>
                <a:latin typeface="Comic Sans MS" pitchFamily="66" charset="0"/>
              </a:rPr>
              <a:t>right</a:t>
            </a:r>
            <a:r>
              <a:rPr lang="en-US" sz="2800" dirty="0">
                <a:solidFill>
                  <a:schemeClr val="accent6">
                    <a:lumMod val="50000"/>
                  </a:schemeClr>
                </a:solidFill>
                <a:latin typeface="Comic Sans MS" pitchFamily="66" charset="0"/>
              </a:rPr>
              <a:t> </a:t>
            </a:r>
            <a:r>
              <a:rPr lang="en-US" sz="2800" dirty="0">
                <a:latin typeface="Comic Sans MS" pitchFamily="66" charset="0"/>
              </a:rPr>
              <a:t>to search for truth </a:t>
            </a:r>
            <a:r>
              <a:rPr lang="en-US" sz="2800" dirty="0" smtClean="0">
                <a:latin typeface="Comic Sans MS" pitchFamily="66" charset="0"/>
              </a:rPr>
              <a:t>implies </a:t>
            </a:r>
            <a:r>
              <a:rPr lang="en-US" sz="2800" dirty="0">
                <a:latin typeface="Comic Sans MS" pitchFamily="66" charset="0"/>
              </a:rPr>
              <a:t>also a </a:t>
            </a:r>
            <a:r>
              <a:rPr lang="en-US" sz="2800" u="sng" dirty="0">
                <a:solidFill>
                  <a:schemeClr val="bg1">
                    <a:lumMod val="25000"/>
                  </a:schemeClr>
                </a:solidFill>
                <a:latin typeface="Comic Sans MS" pitchFamily="66" charset="0"/>
              </a:rPr>
              <a:t>duty</a:t>
            </a:r>
            <a:r>
              <a:rPr lang="en-US" sz="2800" dirty="0">
                <a:latin typeface="Comic Sans MS" pitchFamily="66" charset="0"/>
              </a:rPr>
              <a:t>; </a:t>
            </a:r>
            <a:r>
              <a:rPr lang="en-US" sz="2800" dirty="0" smtClean="0">
                <a:latin typeface="Comic Sans MS" pitchFamily="66" charset="0"/>
              </a:rPr>
              <a:t>one </a:t>
            </a:r>
            <a:r>
              <a:rPr lang="en-US" sz="2800" dirty="0">
                <a:latin typeface="Comic Sans MS" pitchFamily="66" charset="0"/>
              </a:rPr>
              <a:t>must not conceal any </a:t>
            </a:r>
            <a:r>
              <a:rPr lang="en-US" sz="2800" dirty="0" smtClean="0">
                <a:latin typeface="Comic Sans MS" pitchFamily="66" charset="0"/>
              </a:rPr>
              <a:t>part of </a:t>
            </a:r>
            <a:r>
              <a:rPr lang="en-US" sz="2800" dirty="0">
                <a:latin typeface="Comic Sans MS" pitchFamily="66" charset="0"/>
              </a:rPr>
              <a:t>what one has </a:t>
            </a:r>
            <a:r>
              <a:rPr lang="en-US" sz="2800" dirty="0" smtClean="0">
                <a:latin typeface="Comic Sans MS" pitchFamily="66" charset="0"/>
              </a:rPr>
              <a:t>recognized </a:t>
            </a:r>
            <a:r>
              <a:rPr lang="en-US" sz="2800" dirty="0">
                <a:latin typeface="Comic Sans MS" pitchFamily="66" charset="0"/>
              </a:rPr>
              <a:t>to be true.”</a:t>
            </a:r>
          </a:p>
          <a:p>
            <a:pPr algn="l">
              <a:spcBef>
                <a:spcPct val="50000"/>
              </a:spcBef>
              <a:buFontTx/>
              <a:buNone/>
              <a:defRPr/>
            </a:pPr>
            <a:r>
              <a:rPr lang="en-US" sz="2800" b="0" dirty="0">
                <a:latin typeface="Comic Sans MS" pitchFamily="66" charset="0"/>
              </a:rPr>
              <a:t>                                                                                          	</a:t>
            </a:r>
            <a:r>
              <a:rPr lang="en-US" sz="2800" b="0" dirty="0" smtClean="0">
                <a:latin typeface="Comic Sans MS" pitchFamily="66" charset="0"/>
              </a:rPr>
              <a:t>- </a:t>
            </a:r>
            <a:r>
              <a:rPr lang="en-US" sz="2800" dirty="0" smtClean="0">
                <a:effectLst>
                  <a:outerShdw blurRad="38100" dist="38100" dir="2700000" algn="tl">
                    <a:srgbClr val="FFFFFF"/>
                  </a:outerShdw>
                </a:effectLst>
                <a:latin typeface="Comic Sans MS" pitchFamily="66" charset="0"/>
              </a:rPr>
              <a:t>Albert Einstein</a:t>
            </a:r>
            <a:endParaRPr lang="en-US" sz="2800" dirty="0">
              <a:effectLst>
                <a:outerShdw blurRad="38100" dist="38100" dir="2700000" algn="tl">
                  <a:srgbClr val="FFFFFF"/>
                </a:outerShdw>
              </a:effectLst>
              <a:latin typeface="Comic Sans MS" pitchFamily="66" charset="0"/>
            </a:endParaRPr>
          </a:p>
        </p:txBody>
      </p:sp>
      <p:pic>
        <p:nvPicPr>
          <p:cNvPr id="7171" name="Picture 3" descr="einsteinfull2"/>
          <p:cNvPicPr>
            <a:picLocks noChangeAspect="1" noChangeArrowheads="1"/>
          </p:cNvPicPr>
          <p:nvPr/>
        </p:nvPicPr>
        <p:blipFill>
          <a:blip r:embed="rId3" cstate="print"/>
          <a:srcRect/>
          <a:stretch>
            <a:fillRect/>
          </a:stretch>
        </p:blipFill>
        <p:spPr bwMode="auto">
          <a:xfrm>
            <a:off x="5029200" y="685800"/>
            <a:ext cx="3733800" cy="3613150"/>
          </a:xfrm>
          <a:prstGeom prst="rect">
            <a:avLst/>
          </a:prstGeom>
          <a:noFill/>
          <a:ln w="9525">
            <a:noFill/>
            <a:miter lim="800000"/>
            <a:headEnd/>
            <a:tailEnd/>
          </a:ln>
        </p:spPr>
      </p:pic>
      <p:sp>
        <p:nvSpPr>
          <p:cNvPr id="4" name="TextBox 3"/>
          <p:cNvSpPr txBox="1"/>
          <p:nvPr/>
        </p:nvSpPr>
        <p:spPr>
          <a:xfrm>
            <a:off x="152400" y="4572000"/>
            <a:ext cx="8763000" cy="2323713"/>
          </a:xfrm>
          <a:prstGeom prst="rect">
            <a:avLst/>
          </a:prstGeom>
          <a:noFill/>
        </p:spPr>
        <p:txBody>
          <a:bodyPr wrap="square" rtlCol="0">
            <a:spAutoFit/>
          </a:bodyPr>
          <a:lstStyle/>
          <a:p>
            <a:pPr>
              <a:lnSpc>
                <a:spcPct val="50000"/>
              </a:lnSpc>
              <a:defRPr/>
            </a:pPr>
            <a:r>
              <a:rPr lang="en-US" sz="2800" dirty="0" smtClean="0">
                <a:latin typeface="Comic Sans MS" pitchFamily="66" charset="0"/>
              </a:rPr>
              <a:t>“The only ethical principle which has made science</a:t>
            </a:r>
          </a:p>
          <a:p>
            <a:pPr>
              <a:lnSpc>
                <a:spcPct val="50000"/>
              </a:lnSpc>
              <a:defRPr/>
            </a:pPr>
            <a:endParaRPr lang="en-US" sz="2800" dirty="0" smtClean="0">
              <a:latin typeface="Comic Sans MS" pitchFamily="66" charset="0"/>
            </a:endParaRPr>
          </a:p>
          <a:p>
            <a:pPr>
              <a:lnSpc>
                <a:spcPct val="50000"/>
              </a:lnSpc>
              <a:defRPr/>
            </a:pPr>
            <a:r>
              <a:rPr lang="en-US" sz="2800" dirty="0" smtClean="0">
                <a:latin typeface="Comic Sans MS" pitchFamily="66" charset="0"/>
              </a:rPr>
              <a:t> possible is that</a:t>
            </a:r>
            <a:r>
              <a:rPr lang="en-US" sz="2800" dirty="0" smtClean="0">
                <a:effectLst>
                  <a:outerShdw blurRad="38100" dist="38100" dir="2700000" algn="tl">
                    <a:srgbClr val="000000">
                      <a:alpha val="43137"/>
                    </a:srgbClr>
                  </a:outerShdw>
                </a:effectLst>
                <a:latin typeface="Comic Sans MS" pitchFamily="66" charset="0"/>
              </a:rPr>
              <a:t> </a:t>
            </a:r>
            <a:r>
              <a:rPr lang="en-US" sz="2800" u="sng" dirty="0" smtClean="0">
                <a:solidFill>
                  <a:schemeClr val="bg1">
                    <a:lumMod val="25000"/>
                  </a:schemeClr>
                </a:solidFill>
                <a:latin typeface="Comic Sans MS" pitchFamily="66" charset="0"/>
              </a:rPr>
              <a:t>the truth shall be told all the </a:t>
            </a:r>
          </a:p>
          <a:p>
            <a:pPr>
              <a:lnSpc>
                <a:spcPct val="50000"/>
              </a:lnSpc>
              <a:defRPr/>
            </a:pPr>
            <a:endParaRPr lang="en-US" sz="2800" u="sng" dirty="0" smtClean="0">
              <a:solidFill>
                <a:schemeClr val="bg1">
                  <a:lumMod val="25000"/>
                </a:schemeClr>
              </a:solidFill>
              <a:latin typeface="Comic Sans MS" pitchFamily="66" charset="0"/>
            </a:endParaRPr>
          </a:p>
          <a:p>
            <a:pPr>
              <a:lnSpc>
                <a:spcPct val="50000"/>
              </a:lnSpc>
              <a:defRPr/>
            </a:pPr>
            <a:r>
              <a:rPr lang="en-US" sz="2800" dirty="0" smtClean="0">
                <a:solidFill>
                  <a:schemeClr val="bg1">
                    <a:lumMod val="25000"/>
                  </a:schemeClr>
                </a:solidFill>
                <a:latin typeface="Comic Sans MS" pitchFamily="66" charset="0"/>
              </a:rPr>
              <a:t> </a:t>
            </a:r>
            <a:r>
              <a:rPr lang="en-US" sz="2800" u="sng" dirty="0" smtClean="0">
                <a:solidFill>
                  <a:schemeClr val="bg1">
                    <a:lumMod val="25000"/>
                  </a:schemeClr>
                </a:solidFill>
                <a:latin typeface="Comic Sans MS" pitchFamily="66" charset="0"/>
              </a:rPr>
              <a:t>time</a:t>
            </a:r>
            <a:r>
              <a:rPr lang="en-US" sz="2800" dirty="0" smtClean="0">
                <a:solidFill>
                  <a:schemeClr val="bg1">
                    <a:lumMod val="25000"/>
                  </a:schemeClr>
                </a:solidFill>
                <a:latin typeface="Comic Sans MS" pitchFamily="66" charset="0"/>
              </a:rPr>
              <a:t>…”</a:t>
            </a:r>
          </a:p>
          <a:p>
            <a:pPr>
              <a:lnSpc>
                <a:spcPct val="50000"/>
              </a:lnSpc>
              <a:defRPr/>
            </a:pPr>
            <a:endParaRPr lang="en-US" sz="1800" dirty="0" smtClean="0">
              <a:solidFill>
                <a:schemeClr val="bg1">
                  <a:lumMod val="25000"/>
                </a:schemeClr>
              </a:solidFill>
              <a:effectLst>
                <a:outerShdw blurRad="38100" dist="38100" dir="2700000" algn="tl">
                  <a:srgbClr val="000000">
                    <a:alpha val="43137"/>
                  </a:srgbClr>
                </a:outerShdw>
              </a:effectLst>
              <a:latin typeface="Comic Sans MS" pitchFamily="66" charset="0"/>
            </a:endParaRPr>
          </a:p>
          <a:p>
            <a:pPr>
              <a:lnSpc>
                <a:spcPct val="50000"/>
              </a:lnSpc>
              <a:defRPr/>
            </a:pPr>
            <a:endParaRPr lang="en-US" sz="2400" dirty="0" smtClean="0">
              <a:effectLst>
                <a:outerShdw blurRad="38100" dist="38100" dir="2700000" algn="tl">
                  <a:srgbClr val="000000">
                    <a:alpha val="43137"/>
                  </a:srgbClr>
                </a:outerShdw>
              </a:effectLst>
              <a:latin typeface="Comic Sans MS" pitchFamily="66" charset="0"/>
            </a:endParaRPr>
          </a:p>
          <a:p>
            <a:pPr>
              <a:lnSpc>
                <a:spcPct val="50000"/>
              </a:lnSpc>
              <a:defRPr/>
            </a:pPr>
            <a:r>
              <a:rPr lang="en-US" sz="2400" dirty="0" smtClean="0">
                <a:effectLst>
                  <a:outerShdw blurRad="38100" dist="38100" dir="2700000" algn="tl">
                    <a:srgbClr val="000000">
                      <a:alpha val="43137"/>
                    </a:srgbClr>
                  </a:outerShdw>
                </a:effectLst>
                <a:latin typeface="Comic Sans MS" pitchFamily="66" charset="0"/>
              </a:rPr>
              <a:t> 				</a:t>
            </a:r>
            <a:r>
              <a:rPr lang="en-US" sz="2400" dirty="0" smtClean="0">
                <a:latin typeface="Comic Sans MS" pitchFamily="66" charset="0"/>
              </a:rPr>
              <a:t>C.P. Snow “The Search” 1959</a:t>
            </a:r>
          </a:p>
          <a:p>
            <a:pPr>
              <a:lnSpc>
                <a:spcPct val="50000"/>
              </a:lnSpc>
              <a:defRPr/>
            </a:pPr>
            <a:endParaRPr lang="en-US" sz="2000" b="1" dirty="0" smtClean="0">
              <a:effectLst>
                <a:outerShdw blurRad="38100" dist="38100" dir="2700000" algn="tl">
                  <a:srgbClr val="FFFFFF"/>
                </a:outerShdw>
              </a:effectLst>
              <a:latin typeface="Comic Sans MS" pitchFamily="66" charset="0"/>
            </a:endParaRPr>
          </a:p>
          <a:p>
            <a:pPr>
              <a:lnSpc>
                <a:spcPct val="50000"/>
              </a:lnSpc>
              <a:defRPr/>
            </a:pPr>
            <a:r>
              <a:rPr lang="en-US" sz="2000" b="1" i="1" dirty="0" smtClean="0">
                <a:effectLst>
                  <a:outerShdw blurRad="38100" dist="38100" dir="2700000" algn="tl">
                    <a:srgbClr val="FFFFFF"/>
                  </a:outerShdw>
                </a:effectLst>
                <a:latin typeface="Comic Sans MS" pitchFamily="66" charset="0"/>
              </a:rPr>
              <a:t>			</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228600" y="309563"/>
            <a:ext cx="8686800" cy="175432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0" lvl="2" algn="ctr">
              <a:spcBef>
                <a:spcPct val="50000"/>
              </a:spcBef>
              <a:defRPr/>
            </a:pPr>
            <a:r>
              <a:rPr lang="en-US" sz="3600" u="sng" dirty="0">
                <a:solidFill>
                  <a:srgbClr val="FFFFFF"/>
                </a:solidFill>
                <a:latin typeface="Comic Sans MS" pitchFamily="66" charset="0"/>
              </a:rPr>
              <a:t>The Endless Frontier</a:t>
            </a:r>
            <a:r>
              <a:rPr lang="en-US" sz="3600" dirty="0">
                <a:solidFill>
                  <a:srgbClr val="FFFFFF"/>
                </a:solidFill>
                <a:latin typeface="Comic Sans MS" pitchFamily="66" charset="0"/>
              </a:rPr>
              <a:t>: </a:t>
            </a:r>
            <a:r>
              <a:rPr lang="en-US" sz="3600" dirty="0" err="1">
                <a:solidFill>
                  <a:srgbClr val="FFFFFF"/>
                </a:solidFill>
                <a:latin typeface="Comic Sans MS" pitchFamily="66" charset="0"/>
              </a:rPr>
              <a:t>Vannevar</a:t>
            </a:r>
            <a:r>
              <a:rPr lang="en-US" sz="3600" dirty="0">
                <a:solidFill>
                  <a:srgbClr val="FFFFFF"/>
                </a:solidFill>
                <a:latin typeface="Comic Sans MS" pitchFamily="66" charset="0"/>
              </a:rPr>
              <a:t> Bush’s final report enumerated two principles for expanding R&amp;D </a:t>
            </a:r>
            <a:r>
              <a:rPr lang="en-US" sz="3600" dirty="0" smtClean="0">
                <a:solidFill>
                  <a:srgbClr val="FFFFFF"/>
                </a:solidFill>
                <a:latin typeface="Comic Sans MS" pitchFamily="66" charset="0"/>
              </a:rPr>
              <a:t>at </a:t>
            </a:r>
            <a:r>
              <a:rPr lang="en-US" sz="3600" dirty="0">
                <a:solidFill>
                  <a:srgbClr val="FFFFFF"/>
                </a:solidFill>
                <a:latin typeface="Comic Sans MS" pitchFamily="66" charset="0"/>
              </a:rPr>
              <a:t>U.S. u</a:t>
            </a:r>
            <a:r>
              <a:rPr lang="en-US" sz="3600" dirty="0" smtClean="0">
                <a:solidFill>
                  <a:srgbClr val="FFFFFF"/>
                </a:solidFill>
                <a:latin typeface="Comic Sans MS" pitchFamily="66" charset="0"/>
              </a:rPr>
              <a:t>niversities.</a:t>
            </a:r>
            <a:endParaRPr lang="en-US" sz="3600" dirty="0">
              <a:solidFill>
                <a:srgbClr val="FFFFFF"/>
              </a:solidFill>
              <a:latin typeface="Comic Sans MS" pitchFamily="66" charset="0"/>
            </a:endParaRPr>
          </a:p>
        </p:txBody>
      </p:sp>
      <p:sp>
        <p:nvSpPr>
          <p:cNvPr id="26627" name="Text Box 6"/>
          <p:cNvSpPr txBox="1">
            <a:spLocks noChangeArrowheads="1"/>
          </p:cNvSpPr>
          <p:nvPr/>
        </p:nvSpPr>
        <p:spPr bwMode="auto">
          <a:xfrm>
            <a:off x="-228600" y="2580382"/>
            <a:ext cx="9144000" cy="1077218"/>
          </a:xfrm>
          <a:prstGeom prst="rect">
            <a:avLst/>
          </a:prstGeom>
          <a:noFill/>
          <a:ln w="9525">
            <a:noFill/>
            <a:miter lim="800000"/>
            <a:headEnd/>
            <a:tailEnd/>
          </a:ln>
        </p:spPr>
        <p:txBody>
          <a:bodyPr>
            <a:spAutoFit/>
          </a:bodyPr>
          <a:lstStyle/>
          <a:p>
            <a:pPr marL="406400" lvl="2" indent="50800">
              <a:spcBef>
                <a:spcPct val="160000"/>
              </a:spcBef>
              <a:buClr>
                <a:schemeClr val="tx2"/>
              </a:buClr>
              <a:tabLst>
                <a:tab pos="342900" algn="l"/>
                <a:tab pos="1139825" algn="l"/>
                <a:tab pos="1257300" algn="l"/>
                <a:tab pos="1663700" algn="l"/>
              </a:tabLst>
              <a:defRPr/>
            </a:pPr>
            <a:r>
              <a:rPr lang="en-US" sz="3200" dirty="0" smtClean="0">
                <a:latin typeface="Comic Sans MS" pitchFamily="66" charset="0"/>
              </a:rPr>
              <a:t>1. 	Federal </a:t>
            </a:r>
            <a:r>
              <a:rPr lang="en-US" sz="3200" dirty="0">
                <a:latin typeface="Comic Sans MS" pitchFamily="66" charset="0"/>
              </a:rPr>
              <a:t>government </a:t>
            </a:r>
            <a:r>
              <a:rPr lang="en-US" sz="3200" dirty="0" smtClean="0">
                <a:latin typeface="Comic Sans MS" pitchFamily="66" charset="0"/>
              </a:rPr>
              <a:t>should be </a:t>
            </a:r>
            <a:r>
              <a:rPr lang="en-US" sz="3200" dirty="0">
                <a:latin typeface="Comic Sans MS" pitchFamily="66" charset="0"/>
              </a:rPr>
              <a:t>a </a:t>
            </a:r>
            <a:r>
              <a:rPr lang="en-US" sz="3200" u="sng" dirty="0">
                <a:solidFill>
                  <a:schemeClr val="bg1">
                    <a:lumMod val="25000"/>
                  </a:schemeClr>
                </a:solidFill>
                <a:latin typeface="Comic Sans MS" pitchFamily="66" charset="0"/>
              </a:rPr>
              <a:t>patron</a:t>
            </a:r>
            <a:r>
              <a:rPr lang="en-US" sz="3200" dirty="0">
                <a:solidFill>
                  <a:schemeClr val="accent6">
                    <a:lumMod val="50000"/>
                  </a:schemeClr>
                </a:solidFill>
                <a:latin typeface="Comic Sans MS" pitchFamily="66" charset="0"/>
              </a:rPr>
              <a:t> </a:t>
            </a:r>
            <a:r>
              <a:rPr lang="en-US" sz="3200" dirty="0" smtClean="0">
                <a:latin typeface="Comic Sans MS" pitchFamily="66" charset="0"/>
              </a:rPr>
              <a:t>	of science.</a:t>
            </a:r>
          </a:p>
        </p:txBody>
      </p:sp>
      <p:sp>
        <p:nvSpPr>
          <p:cNvPr id="2" name="TextBox 1"/>
          <p:cNvSpPr txBox="1"/>
          <p:nvPr/>
        </p:nvSpPr>
        <p:spPr>
          <a:xfrm>
            <a:off x="228600" y="4038600"/>
            <a:ext cx="8229600" cy="2554545"/>
          </a:xfrm>
          <a:prstGeom prst="rect">
            <a:avLst/>
          </a:prstGeom>
          <a:noFill/>
        </p:spPr>
        <p:txBody>
          <a:bodyPr wrap="square" rtlCol="0">
            <a:spAutoFit/>
          </a:bodyPr>
          <a:lstStyle/>
          <a:p>
            <a:pPr marL="514350" lvl="2" indent="-514350">
              <a:buAutoNum type="arabicPeriod" startAt="2"/>
            </a:pPr>
            <a:r>
              <a:rPr lang="en-US" sz="3200" dirty="0" smtClean="0">
                <a:latin typeface="Comic Sans MS" pitchFamily="66" charset="0"/>
              </a:rPr>
              <a:t> Government </a:t>
            </a:r>
            <a:r>
              <a:rPr lang="en-US" sz="3200" dirty="0">
                <a:latin typeface="Comic Sans MS" pitchFamily="66" charset="0"/>
              </a:rPr>
              <a:t>support should ensure </a:t>
            </a:r>
            <a:r>
              <a:rPr lang="en-US" sz="3200" dirty="0" smtClean="0">
                <a:latin typeface="Comic Sans MS" pitchFamily="66" charset="0"/>
              </a:rPr>
              <a:t>a</a:t>
            </a:r>
          </a:p>
          <a:p>
            <a:pPr marL="0" lvl="2" defTabSz="685800">
              <a:tabLst>
                <a:tab pos="635000" algn="l"/>
              </a:tabLst>
            </a:pPr>
            <a:r>
              <a:rPr lang="en-US" sz="3200" dirty="0" smtClean="0">
                <a:latin typeface="Comic Sans MS" pitchFamily="66" charset="0"/>
              </a:rPr>
              <a:t>     </a:t>
            </a:r>
            <a:r>
              <a:rPr lang="en-US" sz="3200" u="sng" dirty="0" smtClean="0">
                <a:solidFill>
                  <a:schemeClr val="bg1">
                    <a:lumMod val="25000"/>
                  </a:schemeClr>
                </a:solidFill>
                <a:latin typeface="Comic Sans MS" pitchFamily="66" charset="0"/>
              </a:rPr>
              <a:t>free </a:t>
            </a:r>
            <a:r>
              <a:rPr lang="en-US" sz="3200" u="sng" dirty="0" smtClean="0">
                <a:solidFill>
                  <a:schemeClr val="bg1">
                    <a:lumMod val="25000"/>
                  </a:schemeClr>
                </a:solidFill>
                <a:latin typeface="Comic Sans MS" pitchFamily="66" charset="0"/>
              </a:rPr>
              <a:t>rein </a:t>
            </a:r>
            <a:r>
              <a:rPr lang="en-US" sz="3200" u="sng" dirty="0">
                <a:solidFill>
                  <a:schemeClr val="bg1">
                    <a:lumMod val="25000"/>
                  </a:schemeClr>
                </a:solidFill>
                <a:latin typeface="Comic Sans MS" pitchFamily="66" charset="0"/>
              </a:rPr>
              <a:t>of investigation</a:t>
            </a:r>
            <a:r>
              <a:rPr lang="en-US" sz="3200" dirty="0">
                <a:solidFill>
                  <a:schemeClr val="bg1">
                    <a:lumMod val="25000"/>
                  </a:schemeClr>
                </a:solidFill>
                <a:latin typeface="Comic Sans MS" pitchFamily="66" charset="0"/>
              </a:rPr>
              <a:t> </a:t>
            </a:r>
            <a:r>
              <a:rPr lang="en-US" sz="3200" dirty="0" smtClean="0">
                <a:latin typeface="Comic Sans MS" pitchFamily="66" charset="0"/>
              </a:rPr>
              <a:t>by </a:t>
            </a:r>
            <a:r>
              <a:rPr lang="en-US" sz="3200" dirty="0" smtClean="0">
                <a:latin typeface="Comic Sans MS" pitchFamily="66" charset="0"/>
              </a:rPr>
              <a:t>	scientists</a:t>
            </a:r>
            <a:r>
              <a:rPr lang="en-US" sz="3200" dirty="0">
                <a:latin typeface="Comic Sans MS" pitchFamily="66" charset="0"/>
              </a:rPr>
              <a:t> </a:t>
            </a:r>
            <a:r>
              <a:rPr lang="en-US" sz="3200" dirty="0" smtClean="0">
                <a:latin typeface="Comic Sans MS" pitchFamily="66" charset="0"/>
              </a:rPr>
              <a:t>	</a:t>
            </a:r>
            <a:r>
              <a:rPr lang="en-US" sz="3200" dirty="0" smtClean="0">
                <a:latin typeface="Comic Sans MS" pitchFamily="66" charset="0"/>
              </a:rPr>
              <a:t>into </a:t>
            </a:r>
            <a:r>
              <a:rPr lang="en-US" sz="3200" dirty="0" smtClean="0">
                <a:latin typeface="Comic Sans MS" pitchFamily="66" charset="0"/>
              </a:rPr>
              <a:t>topics </a:t>
            </a:r>
            <a:r>
              <a:rPr lang="en-US" sz="3200" dirty="0">
                <a:latin typeface="Comic Sans MS" pitchFamily="66" charset="0"/>
              </a:rPr>
              <a:t>and methods of </a:t>
            </a:r>
            <a:r>
              <a:rPr lang="en-US" sz="3200" u="sng" dirty="0" smtClean="0">
                <a:solidFill>
                  <a:schemeClr val="bg1">
                    <a:lumMod val="25000"/>
                  </a:schemeClr>
                </a:solidFill>
                <a:latin typeface="Comic Sans MS" pitchFamily="66" charset="0"/>
              </a:rPr>
              <a:t>their </a:t>
            </a:r>
            <a:r>
              <a:rPr lang="en-US" sz="3200" dirty="0" smtClean="0">
                <a:solidFill>
                  <a:schemeClr val="bg1">
                    <a:lumMod val="25000"/>
                  </a:schemeClr>
                </a:solidFill>
                <a:latin typeface="Comic Sans MS" pitchFamily="66" charset="0"/>
              </a:rPr>
              <a:t>	</a:t>
            </a:r>
            <a:r>
              <a:rPr lang="en-US" sz="3200" u="sng" dirty="0" smtClean="0">
                <a:solidFill>
                  <a:schemeClr val="bg1">
                    <a:lumMod val="25000"/>
                  </a:schemeClr>
                </a:solidFill>
                <a:latin typeface="Comic Sans MS" pitchFamily="66" charset="0"/>
              </a:rPr>
              <a:t>choice</a:t>
            </a:r>
            <a:r>
              <a:rPr lang="en-US" sz="3200" dirty="0" smtClean="0">
                <a:solidFill>
                  <a:schemeClr val="bg1">
                    <a:lumMod val="25000"/>
                  </a:schemeClr>
                </a:solidFill>
                <a:latin typeface="Comic Sans MS" pitchFamily="66" charset="0"/>
              </a:rPr>
              <a:t>!</a:t>
            </a:r>
            <a:endParaRPr lang="en-US" sz="3200" dirty="0">
              <a:solidFill>
                <a:schemeClr val="bg1">
                  <a:lumMod val="25000"/>
                </a:schemeClr>
              </a:solidFill>
              <a:latin typeface="Comic Sans MS" pitchFamily="66" charset="0"/>
            </a:endParaRPr>
          </a:p>
          <a:p>
            <a:endParaRPr lang="en-US" sz="3200" dirty="0">
              <a:latin typeface="Comic Sans MS" pitchFamily="66" charset="0"/>
            </a:endParaRPr>
          </a:p>
        </p:txBody>
      </p:sp>
    </p:spTree>
    <p:extLst>
      <p:ext uri="{BB962C8B-B14F-4D97-AF65-F5344CB8AC3E}">
        <p14:creationId xmlns:p14="http://schemas.microsoft.com/office/powerpoint/2010/main" val="315954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228600" y="309563"/>
            <a:ext cx="8686800" cy="1754326"/>
          </a:xfrm>
          <a:prstGeom prst="rect">
            <a:avLst/>
          </a:prstGeom>
          <a:solidFill>
            <a:srgbClr val="C00000"/>
          </a:solidFill>
          <a:ln w="38100">
            <a:headEnd/>
            <a:tailEnd/>
          </a:ln>
          <a:effectLst/>
        </p:spPr>
        <p:style>
          <a:lnRef idx="2">
            <a:schemeClr val="dk1"/>
          </a:lnRef>
          <a:fillRef idx="1">
            <a:schemeClr val="lt1"/>
          </a:fillRef>
          <a:effectRef idx="0">
            <a:schemeClr val="dk1"/>
          </a:effectRef>
          <a:fontRef idx="minor">
            <a:schemeClr val="dk1"/>
          </a:fontRef>
        </p:style>
        <p:txBody>
          <a:bodyPr wrap="square">
            <a:spAutoFit/>
          </a:bodyPr>
          <a:lstStyle/>
          <a:p>
            <a:pPr marL="0" lvl="2" algn="ctr">
              <a:spcBef>
                <a:spcPct val="50000"/>
              </a:spcBef>
              <a:defRPr/>
            </a:pPr>
            <a:r>
              <a:rPr lang="en-US" sz="3600" u="sng" dirty="0">
                <a:solidFill>
                  <a:srgbClr val="FFFFFF"/>
                </a:solidFill>
                <a:latin typeface="Comic Sans MS" pitchFamily="66" charset="0"/>
              </a:rPr>
              <a:t>The Endless Frontier</a:t>
            </a:r>
            <a:r>
              <a:rPr lang="en-US" sz="3600" dirty="0">
                <a:solidFill>
                  <a:srgbClr val="FFFFFF"/>
                </a:solidFill>
                <a:latin typeface="Comic Sans MS" pitchFamily="66" charset="0"/>
              </a:rPr>
              <a:t>: </a:t>
            </a:r>
            <a:r>
              <a:rPr lang="en-US" sz="3600" dirty="0" err="1">
                <a:solidFill>
                  <a:srgbClr val="FFFFFF"/>
                </a:solidFill>
                <a:latin typeface="Comic Sans MS" pitchFamily="66" charset="0"/>
              </a:rPr>
              <a:t>Vannevar</a:t>
            </a:r>
            <a:r>
              <a:rPr lang="en-US" sz="3600" dirty="0">
                <a:solidFill>
                  <a:srgbClr val="FFFFFF"/>
                </a:solidFill>
                <a:latin typeface="Comic Sans MS" pitchFamily="66" charset="0"/>
              </a:rPr>
              <a:t> Bush’s final report enumerated two principles for expanding R&amp;D </a:t>
            </a:r>
            <a:r>
              <a:rPr lang="en-US" sz="3600" dirty="0" smtClean="0">
                <a:solidFill>
                  <a:srgbClr val="FFFFFF"/>
                </a:solidFill>
                <a:latin typeface="Comic Sans MS" pitchFamily="66" charset="0"/>
              </a:rPr>
              <a:t>at </a:t>
            </a:r>
            <a:r>
              <a:rPr lang="en-US" sz="3600" dirty="0">
                <a:solidFill>
                  <a:srgbClr val="FFFFFF"/>
                </a:solidFill>
                <a:latin typeface="Comic Sans MS" pitchFamily="66" charset="0"/>
              </a:rPr>
              <a:t>U.S. u</a:t>
            </a:r>
            <a:r>
              <a:rPr lang="en-US" sz="3600" dirty="0" smtClean="0">
                <a:solidFill>
                  <a:srgbClr val="FFFFFF"/>
                </a:solidFill>
                <a:latin typeface="Comic Sans MS" pitchFamily="66" charset="0"/>
              </a:rPr>
              <a:t>niversities.</a:t>
            </a:r>
            <a:endParaRPr lang="en-US" sz="3600" dirty="0">
              <a:solidFill>
                <a:srgbClr val="FFFFFF"/>
              </a:solidFill>
              <a:latin typeface="Comic Sans MS" pitchFamily="66" charset="0"/>
            </a:endParaRPr>
          </a:p>
        </p:txBody>
      </p:sp>
      <p:sp>
        <p:nvSpPr>
          <p:cNvPr id="26627" name="Text Box 6"/>
          <p:cNvSpPr txBox="1">
            <a:spLocks noChangeArrowheads="1"/>
          </p:cNvSpPr>
          <p:nvPr/>
        </p:nvSpPr>
        <p:spPr bwMode="auto">
          <a:xfrm>
            <a:off x="-228600" y="2580382"/>
            <a:ext cx="9144000" cy="1077218"/>
          </a:xfrm>
          <a:prstGeom prst="rect">
            <a:avLst/>
          </a:prstGeom>
          <a:noFill/>
          <a:ln w="9525">
            <a:noFill/>
            <a:miter lim="800000"/>
            <a:headEnd/>
            <a:tailEnd/>
          </a:ln>
        </p:spPr>
        <p:txBody>
          <a:bodyPr>
            <a:spAutoFit/>
          </a:bodyPr>
          <a:lstStyle/>
          <a:p>
            <a:pPr marL="406400" lvl="2" indent="50800">
              <a:spcBef>
                <a:spcPct val="160000"/>
              </a:spcBef>
              <a:buClr>
                <a:schemeClr val="tx2"/>
              </a:buClr>
              <a:tabLst>
                <a:tab pos="342900" algn="l"/>
                <a:tab pos="1139825" algn="l"/>
                <a:tab pos="1257300" algn="l"/>
                <a:tab pos="1663700" algn="l"/>
              </a:tabLst>
              <a:defRPr/>
            </a:pPr>
            <a:r>
              <a:rPr lang="en-US" sz="3200" dirty="0" smtClean="0">
                <a:latin typeface="Comic Sans MS" pitchFamily="66" charset="0"/>
              </a:rPr>
              <a:t>1. 	Federal </a:t>
            </a:r>
            <a:r>
              <a:rPr lang="en-US" sz="3200" dirty="0">
                <a:latin typeface="Comic Sans MS" pitchFamily="66" charset="0"/>
              </a:rPr>
              <a:t>government </a:t>
            </a:r>
            <a:r>
              <a:rPr lang="en-US" sz="3200" dirty="0" smtClean="0">
                <a:latin typeface="Comic Sans MS" pitchFamily="66" charset="0"/>
              </a:rPr>
              <a:t>should be </a:t>
            </a:r>
            <a:r>
              <a:rPr lang="en-US" sz="3200" dirty="0">
                <a:latin typeface="Comic Sans MS" pitchFamily="66" charset="0"/>
              </a:rPr>
              <a:t>a </a:t>
            </a:r>
            <a:r>
              <a:rPr lang="en-US" sz="3200" b="1" u="sng" dirty="0">
                <a:solidFill>
                  <a:schemeClr val="bg1">
                    <a:lumMod val="25000"/>
                  </a:schemeClr>
                </a:solidFill>
                <a:latin typeface="Comic Sans MS" pitchFamily="66" charset="0"/>
              </a:rPr>
              <a:t>patron</a:t>
            </a:r>
            <a:r>
              <a:rPr lang="en-US" sz="3200" dirty="0">
                <a:solidFill>
                  <a:schemeClr val="bg1">
                    <a:lumMod val="25000"/>
                  </a:schemeClr>
                </a:solidFill>
                <a:latin typeface="Comic Sans MS" pitchFamily="66" charset="0"/>
              </a:rPr>
              <a:t> </a:t>
            </a:r>
            <a:r>
              <a:rPr lang="en-US" sz="3200" dirty="0" smtClean="0">
                <a:latin typeface="Comic Sans MS" pitchFamily="66" charset="0"/>
              </a:rPr>
              <a:t>	of science</a:t>
            </a:r>
          </a:p>
        </p:txBody>
      </p:sp>
      <p:sp>
        <p:nvSpPr>
          <p:cNvPr id="2" name="TextBox 1"/>
          <p:cNvSpPr txBox="1"/>
          <p:nvPr/>
        </p:nvSpPr>
        <p:spPr>
          <a:xfrm>
            <a:off x="228600" y="4038600"/>
            <a:ext cx="8686800" cy="2062103"/>
          </a:xfrm>
          <a:prstGeom prst="rect">
            <a:avLst/>
          </a:prstGeom>
          <a:noFill/>
        </p:spPr>
        <p:txBody>
          <a:bodyPr wrap="square" rtlCol="0">
            <a:spAutoFit/>
          </a:bodyPr>
          <a:lstStyle/>
          <a:p>
            <a:pPr marL="514350" lvl="2" indent="-514350">
              <a:buAutoNum type="arabicPeriod" startAt="2"/>
            </a:pPr>
            <a:r>
              <a:rPr lang="en-US" sz="3200" dirty="0" smtClean="0">
                <a:latin typeface="Comic Sans MS" pitchFamily="66" charset="0"/>
              </a:rPr>
              <a:t> Government </a:t>
            </a:r>
            <a:r>
              <a:rPr lang="en-US" sz="3200" dirty="0">
                <a:latin typeface="Comic Sans MS" pitchFamily="66" charset="0"/>
              </a:rPr>
              <a:t>support should ensure </a:t>
            </a:r>
            <a:r>
              <a:rPr lang="en-US" sz="3200" dirty="0" smtClean="0">
                <a:latin typeface="Comic Sans MS" pitchFamily="66" charset="0"/>
              </a:rPr>
              <a:t>a</a:t>
            </a:r>
          </a:p>
          <a:p>
            <a:pPr marL="0" lvl="2" defTabSz="685800">
              <a:tabLst>
                <a:tab pos="635000" algn="l"/>
              </a:tabLst>
            </a:pPr>
            <a:r>
              <a:rPr lang="en-US" sz="3200" dirty="0" smtClean="0">
                <a:latin typeface="Comic Sans MS" pitchFamily="66" charset="0"/>
              </a:rPr>
              <a:t>      </a:t>
            </a:r>
            <a:r>
              <a:rPr lang="en-US" sz="3200" b="1" u="sng" dirty="0" smtClean="0">
                <a:solidFill>
                  <a:schemeClr val="accent2">
                    <a:lumMod val="50000"/>
                  </a:schemeClr>
                </a:solidFill>
                <a:latin typeface="Comic Sans MS" pitchFamily="66" charset="0"/>
              </a:rPr>
              <a:t>free rein </a:t>
            </a:r>
            <a:r>
              <a:rPr lang="en-US" sz="3200" b="1" u="sng" dirty="0">
                <a:solidFill>
                  <a:schemeClr val="accent2">
                    <a:lumMod val="50000"/>
                  </a:schemeClr>
                </a:solidFill>
                <a:latin typeface="Comic Sans MS" pitchFamily="66" charset="0"/>
              </a:rPr>
              <a:t>of investigation</a:t>
            </a:r>
            <a:r>
              <a:rPr lang="en-US" sz="3200" b="1" dirty="0">
                <a:solidFill>
                  <a:srgbClr val="1C9903"/>
                </a:solidFill>
                <a:latin typeface="Comic Sans MS" pitchFamily="66" charset="0"/>
              </a:rPr>
              <a:t> </a:t>
            </a:r>
            <a:r>
              <a:rPr lang="en-US" sz="3200" dirty="0" smtClean="0">
                <a:latin typeface="Comic Sans MS" pitchFamily="66" charset="0"/>
              </a:rPr>
              <a:t>by scientists</a:t>
            </a:r>
          </a:p>
          <a:p>
            <a:pPr marL="0" lvl="2" defTabSz="685800"/>
            <a:r>
              <a:rPr lang="en-US" sz="3200" dirty="0" smtClean="0">
                <a:latin typeface="Comic Sans MS" pitchFamily="66" charset="0"/>
              </a:rPr>
              <a:t>      into topics </a:t>
            </a:r>
            <a:r>
              <a:rPr lang="en-US" sz="3200" dirty="0">
                <a:latin typeface="Comic Sans MS" pitchFamily="66" charset="0"/>
              </a:rPr>
              <a:t>and methods of </a:t>
            </a:r>
            <a:r>
              <a:rPr lang="en-US" sz="3200" b="1" u="sng" dirty="0">
                <a:solidFill>
                  <a:schemeClr val="bg1">
                    <a:lumMod val="25000"/>
                  </a:schemeClr>
                </a:solidFill>
                <a:latin typeface="Comic Sans MS" pitchFamily="66" charset="0"/>
              </a:rPr>
              <a:t>their </a:t>
            </a:r>
            <a:r>
              <a:rPr lang="en-US" sz="3200" b="1" u="sng" dirty="0" smtClean="0">
                <a:solidFill>
                  <a:schemeClr val="bg1">
                    <a:lumMod val="25000"/>
                  </a:schemeClr>
                </a:solidFill>
                <a:latin typeface="Comic Sans MS" pitchFamily="66" charset="0"/>
              </a:rPr>
              <a:t>choice</a:t>
            </a:r>
            <a:r>
              <a:rPr lang="en-US" sz="3200" b="1" dirty="0" smtClean="0">
                <a:solidFill>
                  <a:schemeClr val="bg1">
                    <a:lumMod val="25000"/>
                  </a:schemeClr>
                </a:solidFill>
                <a:latin typeface="Comic Sans MS" pitchFamily="66" charset="0"/>
              </a:rPr>
              <a:t>!</a:t>
            </a:r>
            <a:endParaRPr lang="en-US" sz="3200" b="1" dirty="0">
              <a:solidFill>
                <a:schemeClr val="bg1">
                  <a:lumMod val="25000"/>
                </a:schemeClr>
              </a:solidFill>
              <a:latin typeface="Comic Sans MS" pitchFamily="66" charset="0"/>
            </a:endParaRPr>
          </a:p>
          <a:p>
            <a:endParaRPr lang="en-US" sz="3200" dirty="0">
              <a:latin typeface="Comic Sans MS" pitchFamily="66" charset="0"/>
            </a:endParaRPr>
          </a:p>
        </p:txBody>
      </p:sp>
      <p:sp>
        <p:nvSpPr>
          <p:cNvPr id="5" name="TextBox 4"/>
          <p:cNvSpPr txBox="1"/>
          <p:nvPr/>
        </p:nvSpPr>
        <p:spPr>
          <a:xfrm>
            <a:off x="685800" y="3441700"/>
            <a:ext cx="7924800" cy="1938992"/>
          </a:xfrm>
          <a:prstGeom prst="rect">
            <a:avLst/>
          </a:prstGeom>
          <a:solidFill>
            <a:srgbClr val="DEC55C"/>
          </a:solidFill>
          <a:effectLst/>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wrap="square">
            <a:spAutoFit/>
          </a:bodyPr>
          <a:lstStyle/>
          <a:p>
            <a:pPr marL="0" lvl="3" algn="ctr">
              <a:defRPr/>
            </a:pPr>
            <a:r>
              <a:rPr lang="en-US" sz="4000" dirty="0">
                <a:latin typeface="Comic Sans MS" pitchFamily="66" charset="0"/>
              </a:rPr>
              <a:t>These principles still dominate federal grants – </a:t>
            </a:r>
            <a:r>
              <a:rPr lang="en-US" sz="4000" dirty="0" smtClean="0">
                <a:latin typeface="Comic Sans MS" pitchFamily="66" charset="0"/>
              </a:rPr>
              <a:t>Contracts </a:t>
            </a:r>
            <a:r>
              <a:rPr lang="en-US" sz="4000" dirty="0">
                <a:latin typeface="Comic Sans MS" pitchFamily="66" charset="0"/>
              </a:rPr>
              <a:t>are a whole different matter</a:t>
            </a:r>
            <a:r>
              <a:rPr lang="en-US" sz="4000" dirty="0" smtClean="0">
                <a:latin typeface="Comic Sans MS" pitchFamily="66" charset="0"/>
              </a:rPr>
              <a:t>!</a:t>
            </a:r>
            <a:endParaRPr lang="en-US" sz="4000" dirty="0">
              <a:latin typeface="Comic Sans MS" pitchFamily="66" charset="0"/>
            </a:endParaRPr>
          </a:p>
        </p:txBody>
      </p:sp>
    </p:spTree>
    <p:extLst>
      <p:ext uri="{BB962C8B-B14F-4D97-AF65-F5344CB8AC3E}">
        <p14:creationId xmlns:p14="http://schemas.microsoft.com/office/powerpoint/2010/main" val="1463823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p:cNvSpPr txBox="1">
            <a:spLocks noChangeArrowheads="1"/>
          </p:cNvSpPr>
          <p:nvPr/>
        </p:nvSpPr>
        <p:spPr bwMode="auto">
          <a:xfrm>
            <a:off x="152400" y="1447800"/>
            <a:ext cx="8763000" cy="3478213"/>
          </a:xfrm>
          <a:prstGeom prst="rect">
            <a:avLst/>
          </a:prstGeom>
          <a:noFill/>
          <a:ln w="9525">
            <a:noFill/>
            <a:miter lim="800000"/>
            <a:headEnd/>
            <a:tailEnd/>
          </a:ln>
        </p:spPr>
        <p:txBody>
          <a:bodyPr>
            <a:spAutoFit/>
          </a:bodyPr>
          <a:lstStyle/>
          <a:p>
            <a:pPr algn="ctr">
              <a:spcBef>
                <a:spcPct val="50000"/>
              </a:spcBef>
            </a:pPr>
            <a:r>
              <a:rPr lang="en-US" sz="4400">
                <a:latin typeface="Comic Sans MS" pitchFamily="66" charset="0"/>
              </a:rPr>
              <a:t>Submitted in 1945, </a:t>
            </a:r>
            <a:r>
              <a:rPr lang="en-US" sz="4400" u="sng">
                <a:latin typeface="Comic Sans MS" pitchFamily="66" charset="0"/>
              </a:rPr>
              <a:t>The Endless Frontier</a:t>
            </a:r>
            <a:r>
              <a:rPr lang="en-US" sz="4400">
                <a:latin typeface="Comic Sans MS" pitchFamily="66" charset="0"/>
              </a:rPr>
              <a:t> report ultimately lead to the establishment of the National Science Foundation (NSF) in 1950!</a:t>
            </a:r>
          </a:p>
        </p:txBody>
      </p:sp>
      <p:sp>
        <p:nvSpPr>
          <p:cNvPr id="37891" name="Text Box 6"/>
          <p:cNvSpPr txBox="1">
            <a:spLocks noChangeArrowheads="1"/>
          </p:cNvSpPr>
          <p:nvPr/>
        </p:nvSpPr>
        <p:spPr bwMode="auto">
          <a:xfrm>
            <a:off x="228600" y="2971800"/>
            <a:ext cx="8458200" cy="461963"/>
          </a:xfrm>
          <a:prstGeom prst="rect">
            <a:avLst/>
          </a:prstGeom>
          <a:noFill/>
          <a:ln w="9525">
            <a:noFill/>
            <a:miter lim="800000"/>
            <a:headEnd/>
            <a:tailEnd/>
          </a:ln>
        </p:spPr>
        <p:txBody>
          <a:bodyPr>
            <a:spAutoFit/>
          </a:bodyPr>
          <a:lstStyle/>
          <a:p>
            <a:pPr lvl="2">
              <a:spcBef>
                <a:spcPct val="50000"/>
              </a:spcBef>
              <a:tabLst>
                <a:tab pos="858838" algn="l"/>
                <a:tab pos="1196975" algn="l"/>
                <a:tab pos="1595438" algn="l"/>
              </a:tabLst>
            </a:pPr>
            <a:r>
              <a:rPr lang="en-US" sz="2400">
                <a:latin typeface="Comic Sans MS" pitchFamily="66" charset="0"/>
              </a:rPr>
              <a:t> </a:t>
            </a:r>
            <a:endParaRPr lang="en-US" sz="260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914400"/>
            <a:ext cx="9144000" cy="914400"/>
          </a:xfrm>
        </p:spPr>
        <p:txBody>
          <a:bodyPr/>
          <a:lstStyle/>
          <a:p>
            <a:pPr algn="ctr"/>
            <a:r>
              <a:rPr lang="en-US" sz="4200" dirty="0" smtClean="0">
                <a:solidFill>
                  <a:schemeClr val="tx1"/>
                </a:solidFill>
                <a:latin typeface="Comic Sans MS" pitchFamily="66" charset="0"/>
              </a:rPr>
              <a:t>NIH’s History of Funding University Research</a:t>
            </a:r>
          </a:p>
        </p:txBody>
      </p:sp>
      <p:sp>
        <p:nvSpPr>
          <p:cNvPr id="30723" name="Rectangle 3"/>
          <p:cNvSpPr>
            <a:spLocks noGrp="1" noChangeArrowheads="1"/>
          </p:cNvSpPr>
          <p:nvPr>
            <p:ph type="body" idx="1"/>
          </p:nvPr>
        </p:nvSpPr>
        <p:spPr>
          <a:xfrm>
            <a:off x="304800" y="1676400"/>
            <a:ext cx="8839200" cy="5029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1798 – Marine Hospital Service was established to provide medical care for merchant seaman.</a:t>
            </a:r>
          </a:p>
          <a:p>
            <a:pPr marL="406400" indent="-292100">
              <a:lnSpc>
                <a:spcPct val="80000"/>
              </a:lnSpc>
              <a:buClr>
                <a:schemeClr val="tx1"/>
              </a:buClr>
              <a:buFont typeface="Wingdings" pitchFamily="2" charset="2"/>
              <a:buNone/>
            </a:pPr>
            <a:endParaRPr lang="en-US" sz="800" b="1"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1891 – Hygienic Laboratory was established in Washington, DC with 1 employee working on </a:t>
            </a:r>
            <a:r>
              <a:rPr lang="en-US" sz="2600" dirty="0" smtClean="0">
                <a:solidFill>
                  <a:srgbClr val="C00000"/>
                </a:solidFill>
                <a:latin typeface="Comic Sans MS" pitchFamily="66" charset="0"/>
              </a:rPr>
              <a:t>“bacteriology.”</a:t>
            </a:r>
          </a:p>
          <a:p>
            <a:pPr marL="406400" indent="-292100">
              <a:lnSpc>
                <a:spcPct val="80000"/>
              </a:lnSpc>
              <a:buClr>
                <a:schemeClr val="tx1"/>
              </a:buClr>
            </a:pPr>
            <a:endParaRPr lang="en-US" sz="800" b="1"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1901 – Congress appropriated $35K for construction of a new building for a Lab to investigate </a:t>
            </a:r>
            <a:r>
              <a:rPr lang="en-US" sz="2600" dirty="0" smtClean="0">
                <a:solidFill>
                  <a:srgbClr val="C00000"/>
                </a:solidFill>
                <a:latin typeface="Comic Sans MS" pitchFamily="66" charset="0"/>
              </a:rPr>
              <a:t>“infectious and contagious diseases and matters pertaining to the public health.”</a:t>
            </a:r>
          </a:p>
          <a:p>
            <a:pPr marL="406400" indent="-292100">
              <a:lnSpc>
                <a:spcPct val="80000"/>
              </a:lnSpc>
              <a:buClr>
                <a:schemeClr val="tx1"/>
              </a:buClr>
              <a:buFont typeface="Wingdings" pitchFamily="2" charset="2"/>
              <a:buNone/>
            </a:pPr>
            <a:endParaRPr lang="en-US" sz="800" b="1"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1904 – The Lab was reorganized as the “Public Health and Marine Hospital Service” with 3 Divisions -  </a:t>
            </a:r>
            <a:r>
              <a:rPr lang="en-US" sz="2600" dirty="0" smtClean="0">
                <a:solidFill>
                  <a:srgbClr val="C00000"/>
                </a:solidFill>
                <a:latin typeface="Comic Sans MS" pitchFamily="66" charset="0"/>
              </a:rPr>
              <a:t>Chemistry, Pharmacology and Zoology.</a:t>
            </a:r>
          </a:p>
          <a:p>
            <a:pPr marL="406400" indent="-292100">
              <a:lnSpc>
                <a:spcPct val="80000"/>
              </a:lnSpc>
              <a:buClr>
                <a:schemeClr val="tx1"/>
              </a:buClr>
            </a:pPr>
            <a:endParaRPr lang="en-US" sz="2400" b="1" dirty="0" smtClean="0">
              <a:solidFill>
                <a:srgbClr val="C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 y="304800"/>
            <a:ext cx="8991600" cy="838200"/>
          </a:xfrm>
        </p:spPr>
        <p:txBody>
          <a:bodyPr/>
          <a:lstStyle/>
          <a:p>
            <a:pPr algn="ctr"/>
            <a:r>
              <a:rPr lang="en-US" sz="4200" dirty="0" smtClean="0">
                <a:solidFill>
                  <a:schemeClr val="tx1"/>
                </a:solidFill>
                <a:latin typeface="Comic Sans MS" pitchFamily="66" charset="0"/>
              </a:rPr>
              <a:t>Brief History of NIH</a:t>
            </a:r>
          </a:p>
        </p:txBody>
      </p:sp>
      <p:sp>
        <p:nvSpPr>
          <p:cNvPr id="31747" name="Rectangle 3"/>
          <p:cNvSpPr>
            <a:spLocks noGrp="1" noChangeArrowheads="1"/>
          </p:cNvSpPr>
          <p:nvPr>
            <p:ph type="body" idx="1"/>
          </p:nvPr>
        </p:nvSpPr>
        <p:spPr>
          <a:xfrm>
            <a:off x="304800" y="1143000"/>
            <a:ext cx="8839200" cy="5029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WWI – The primary mission for the PHS was to deal with sanitation of areas around military bases.</a:t>
            </a:r>
          </a:p>
          <a:p>
            <a:pPr marL="406400" indent="-292100">
              <a:lnSpc>
                <a:spcPct val="80000"/>
              </a:lnSpc>
              <a:buClr>
                <a:schemeClr val="tx1"/>
              </a:buClr>
              <a:buFont typeface="Wingdings" pitchFamily="2" charset="2"/>
              <a:buNone/>
            </a:pPr>
            <a:endParaRPr lang="en-US" sz="8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1930 – </a:t>
            </a:r>
            <a:r>
              <a:rPr lang="en-US" sz="2600" dirty="0" err="1" smtClean="0">
                <a:latin typeface="Comic Sans MS" pitchFamily="66" charset="0"/>
              </a:rPr>
              <a:t>Ransdell</a:t>
            </a:r>
            <a:r>
              <a:rPr lang="en-US" sz="2600" dirty="0" smtClean="0">
                <a:latin typeface="Comic Sans MS" pitchFamily="66" charset="0"/>
              </a:rPr>
              <a:t> Act changed the name of the Hygienic Laboratory to the National Institute (singular) of Health and authorized establishment of fellowships for </a:t>
            </a:r>
            <a:r>
              <a:rPr lang="en-US" sz="2600" dirty="0" smtClean="0">
                <a:solidFill>
                  <a:srgbClr val="C00000"/>
                </a:solidFill>
                <a:latin typeface="Comic Sans MS" pitchFamily="66" charset="0"/>
              </a:rPr>
              <a:t>research into “basic biological and medical problems” </a:t>
            </a:r>
            <a:r>
              <a:rPr lang="en-US" sz="2600" dirty="0" smtClean="0">
                <a:latin typeface="Comic Sans MS" pitchFamily="66" charset="0"/>
              </a:rPr>
              <a:t>– Amazing that this was done in the </a:t>
            </a:r>
            <a:r>
              <a:rPr lang="en-US" sz="2600" u="sng" dirty="0" smtClean="0">
                <a:latin typeface="Comic Sans MS" pitchFamily="66" charset="0"/>
              </a:rPr>
              <a:t>middle of the Great Depression</a:t>
            </a:r>
            <a:r>
              <a:rPr lang="en-US" sz="2600" dirty="0" smtClean="0">
                <a:latin typeface="Comic Sans MS" pitchFamily="66" charset="0"/>
              </a:rPr>
              <a:t>!</a:t>
            </a:r>
          </a:p>
          <a:p>
            <a:pPr marL="406400" indent="-292100">
              <a:lnSpc>
                <a:spcPct val="80000"/>
              </a:lnSpc>
              <a:buClr>
                <a:schemeClr val="tx1"/>
              </a:buClr>
            </a:pPr>
            <a:endParaRPr lang="en-US" sz="800" b="1"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1937 – Congress created the National Cancer Institute with </a:t>
            </a:r>
            <a:r>
              <a:rPr lang="en-US" sz="2600" u="sng" dirty="0" smtClean="0">
                <a:latin typeface="Comic Sans MS" pitchFamily="66" charset="0"/>
              </a:rPr>
              <a:t>every Senator voting in favor</a:t>
            </a:r>
            <a:r>
              <a:rPr lang="en-US" sz="2600" dirty="0" smtClean="0">
                <a:latin typeface="Comic Sans MS" pitchFamily="66" charset="0"/>
              </a:rPr>
              <a:t>.  This action revealed the public’s growing concern with cancer and began the “categorical-disease structure” of NIH. </a:t>
            </a:r>
            <a:r>
              <a:rPr lang="en-US" sz="2600" dirty="0" smtClean="0">
                <a:solidFill>
                  <a:srgbClr val="C00000"/>
                </a:solidFill>
                <a:latin typeface="Comic Sans MS" pitchFamily="66" charset="0"/>
              </a:rPr>
              <a:t>NCI was authorized to award grants to nonfederal employee scientists!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Relevant International Talks</a:t>
            </a:r>
            <a:endParaRPr lang="en-US" sz="4800" b="1" dirty="0" smtClean="0">
              <a:solidFill>
                <a:srgbClr val="FFFFFF"/>
              </a:solidFill>
              <a:latin typeface="Comic Sans MS" pitchFamily="66" charset="0"/>
            </a:endParaRPr>
          </a:p>
        </p:txBody>
      </p:sp>
      <p:sp>
        <p:nvSpPr>
          <p:cNvPr id="3075" name="Rectangle 3"/>
          <p:cNvSpPr>
            <a:spLocks noGrp="1" noChangeArrowheads="1"/>
          </p:cNvSpPr>
          <p:nvPr>
            <p:ph type="body" idx="1"/>
          </p:nvPr>
        </p:nvSpPr>
        <p:spPr>
          <a:xfrm>
            <a:off x="76200" y="1371600"/>
            <a:ext cx="91440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EARMA – European Association of Research Managers and Administrators (2012) </a:t>
            </a:r>
            <a:r>
              <a:rPr lang="en-US" sz="2800" dirty="0" smtClean="0">
                <a:solidFill>
                  <a:schemeClr val="accent2">
                    <a:lumMod val="50000"/>
                  </a:schemeClr>
                </a:solidFill>
                <a:latin typeface="Comic Sans MS" pitchFamily="66" charset="0"/>
              </a:rPr>
              <a:t>Dublin, Ireland</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ARMA – British Association of Research Administrators (2011) </a:t>
            </a:r>
            <a:r>
              <a:rPr lang="en-US" sz="2800" dirty="0" smtClean="0">
                <a:solidFill>
                  <a:schemeClr val="accent2">
                    <a:lumMod val="50000"/>
                  </a:schemeClr>
                </a:solidFill>
                <a:latin typeface="Comic Sans MS" pitchFamily="66" charset="0"/>
              </a:rPr>
              <a:t>Glasgow, Scotland</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INORMS - International Network of Research Management Societies (2008) </a:t>
            </a:r>
            <a:r>
              <a:rPr lang="en-US" sz="2800" dirty="0" smtClean="0">
                <a:solidFill>
                  <a:schemeClr val="accent2">
                    <a:lumMod val="50000"/>
                  </a:schemeClr>
                </a:solidFill>
                <a:latin typeface="Comic Sans MS" pitchFamily="66" charset="0"/>
              </a:rPr>
              <a:t>Liverpool, England</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ADARUQ – Quebec Association of Research Administrators (2006) </a:t>
            </a:r>
            <a:r>
              <a:rPr lang="en-US" sz="2800" dirty="0" smtClean="0">
                <a:solidFill>
                  <a:schemeClr val="accent2">
                    <a:lumMod val="50000"/>
                  </a:schemeClr>
                </a:solidFill>
                <a:latin typeface="Comic Sans MS" pitchFamily="66" charset="0"/>
              </a:rPr>
              <a:t>Quebec, Canada </a:t>
            </a: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Estonia University Research Administrators (2005) </a:t>
            </a:r>
            <a:r>
              <a:rPr lang="en-US" sz="2800" dirty="0" err="1" smtClean="0">
                <a:solidFill>
                  <a:schemeClr val="accent2">
                    <a:lumMod val="50000"/>
                  </a:schemeClr>
                </a:solidFill>
                <a:latin typeface="Comic Sans MS" pitchFamily="66" charset="0"/>
              </a:rPr>
              <a:t>Parnu</a:t>
            </a:r>
            <a:r>
              <a:rPr lang="en-US" sz="2800" dirty="0" smtClean="0">
                <a:solidFill>
                  <a:schemeClr val="accent2">
                    <a:lumMod val="50000"/>
                  </a:schemeClr>
                </a:solidFill>
                <a:latin typeface="Comic Sans MS" pitchFamily="66" charset="0"/>
              </a:rPr>
              <a:t>, Tallinn and Tartu, Estonia</a:t>
            </a: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304800"/>
            <a:ext cx="9144000" cy="838200"/>
          </a:xfrm>
        </p:spPr>
        <p:txBody>
          <a:bodyPr/>
          <a:lstStyle/>
          <a:p>
            <a:pPr algn="ctr"/>
            <a:r>
              <a:rPr lang="en-US" sz="4000" dirty="0" smtClean="0">
                <a:solidFill>
                  <a:schemeClr val="tx1"/>
                </a:solidFill>
                <a:latin typeface="Comic Sans MS" pitchFamily="66" charset="0"/>
              </a:rPr>
              <a:t>Beginning of “Extramural Research”</a:t>
            </a:r>
          </a:p>
        </p:txBody>
      </p:sp>
      <p:sp>
        <p:nvSpPr>
          <p:cNvPr id="32771" name="Rectangle 3"/>
          <p:cNvSpPr>
            <a:spLocks noGrp="1" noChangeArrowheads="1"/>
          </p:cNvSpPr>
          <p:nvPr>
            <p:ph type="body" idx="1"/>
          </p:nvPr>
        </p:nvSpPr>
        <p:spPr>
          <a:xfrm>
            <a:off x="152400" y="609600"/>
            <a:ext cx="8839200" cy="5029200"/>
          </a:xfrm>
        </p:spPr>
        <p:txBody>
          <a:bodyPr/>
          <a:lstStyle/>
          <a:p>
            <a:pPr marL="406400" indent="-292100" algn="ctr">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buNone/>
            </a:pPr>
            <a:endParaRPr lang="en-US" sz="2400" b="1" dirty="0" smtClean="0">
              <a:latin typeface="Comic Sans MS" pitchFamily="66" charset="0"/>
            </a:endParaRPr>
          </a:p>
          <a:p>
            <a:pPr marL="406400" indent="-292100">
              <a:lnSpc>
                <a:spcPct val="80000"/>
              </a:lnSpc>
              <a:buClr>
                <a:schemeClr val="tx1"/>
              </a:buClr>
              <a:buNone/>
            </a:pPr>
            <a:r>
              <a:rPr lang="en-US" dirty="0" smtClean="0">
                <a:latin typeface="Comic Sans MS" pitchFamily="66" charset="0"/>
              </a:rPr>
              <a:t>WWII – focus was on war-related problems:</a:t>
            </a:r>
          </a:p>
          <a:p>
            <a:pPr marL="406400" indent="-292100">
              <a:lnSpc>
                <a:spcPct val="80000"/>
              </a:lnSpc>
              <a:buClr>
                <a:schemeClr val="tx1"/>
              </a:buClr>
              <a:buNone/>
            </a:pPr>
            <a:endParaRPr lang="en-US" sz="20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research on hazardous substances and ways to protect workers in war industries;  </a:t>
            </a:r>
          </a:p>
          <a:p>
            <a:pPr marL="406400" indent="-292100">
              <a:lnSpc>
                <a:spcPct val="80000"/>
              </a:lnSpc>
              <a:buClr>
                <a:schemeClr val="tx1"/>
              </a:buClr>
            </a:pPr>
            <a:r>
              <a:rPr lang="en-US" sz="2600" dirty="0" smtClean="0">
                <a:latin typeface="Comic Sans MS" pitchFamily="66" charset="0"/>
              </a:rPr>
              <a:t>development of vaccines and therapies to address tropical diseases (yellow fever and typhus);</a:t>
            </a:r>
          </a:p>
          <a:p>
            <a:pPr marL="406400" indent="-292100">
              <a:lnSpc>
                <a:spcPct val="80000"/>
              </a:lnSpc>
              <a:buClr>
                <a:schemeClr val="tx1"/>
              </a:buClr>
            </a:pPr>
            <a:r>
              <a:rPr lang="en-US" sz="2600" dirty="0" smtClean="0">
                <a:latin typeface="Comic Sans MS" pitchFamily="66" charset="0"/>
              </a:rPr>
              <a:t>discovery that sodium deficiency was a leading cause of death after burns which lead to the widespread use of saline therapy on the battlefield;  </a:t>
            </a:r>
          </a:p>
          <a:p>
            <a:pPr marL="406400" indent="-292100">
              <a:lnSpc>
                <a:spcPct val="80000"/>
              </a:lnSpc>
              <a:buClr>
                <a:schemeClr val="tx1"/>
              </a:buClr>
            </a:pPr>
            <a:r>
              <a:rPr lang="en-US" sz="2600" dirty="0" smtClean="0">
                <a:latin typeface="Comic Sans MS" pitchFamily="66" charset="0"/>
              </a:rPr>
              <a:t>discovery of the optimal altitude for administering oxygen to pilots to prevent “blackouts”; and much more! </a:t>
            </a:r>
            <a:r>
              <a:rPr lang="en-US" sz="2600" b="1" dirty="0" smtClean="0">
                <a:latin typeface="Comic Sans MS" pitchFamily="66" charset="0"/>
              </a:rPr>
              <a:t> </a:t>
            </a:r>
          </a:p>
          <a:p>
            <a:pPr marL="114300" indent="0" algn="ctr">
              <a:lnSpc>
                <a:spcPct val="80000"/>
              </a:lnSpc>
              <a:buClr>
                <a:schemeClr val="tx1"/>
              </a:buClr>
              <a:buNone/>
            </a:pPr>
            <a:r>
              <a:rPr lang="en-US" dirty="0" smtClean="0">
                <a:solidFill>
                  <a:srgbClr val="C00000"/>
                </a:solidFill>
                <a:latin typeface="Comic Sans MS" pitchFamily="66" charset="0"/>
              </a:rPr>
              <a:t>Some of this research was conducted by universities funded by NIH grants!</a:t>
            </a:r>
          </a:p>
          <a:p>
            <a:pPr marL="406400" indent="-292100">
              <a:lnSpc>
                <a:spcPct val="80000"/>
              </a:lnSpc>
              <a:buClr>
                <a:schemeClr val="tx1"/>
              </a:buClr>
            </a:pPr>
            <a:endParaRPr lang="en-US" sz="800" b="1" dirty="0" smtClean="0">
              <a:solidFill>
                <a:srgbClr val="C00000"/>
              </a:solidFill>
              <a:latin typeface="Comic Sans MS" pitchFamily="66" charset="0"/>
            </a:endParaRPr>
          </a:p>
          <a:p>
            <a:pPr marL="406400" indent="-292100">
              <a:lnSpc>
                <a:spcPct val="80000"/>
              </a:lnSpc>
              <a:buClr>
                <a:schemeClr val="tx1"/>
              </a:buClr>
              <a:buFont typeface="Wingdings" pitchFamily="2" charset="2"/>
              <a:buNone/>
            </a:pPr>
            <a:endParaRPr lang="en-US" sz="2400" b="1" dirty="0" smtClean="0">
              <a:solidFill>
                <a:srgbClr val="C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304800"/>
            <a:ext cx="8991600" cy="1447800"/>
          </a:xfrm>
        </p:spPr>
        <p:txBody>
          <a:bodyPr/>
          <a:lstStyle/>
          <a:p>
            <a:pPr algn="ctr"/>
            <a:r>
              <a:rPr lang="en-US" sz="4000" dirty="0" smtClean="0">
                <a:solidFill>
                  <a:schemeClr val="tx1"/>
                </a:solidFill>
                <a:latin typeface="Comic Sans MS" pitchFamily="66" charset="0"/>
              </a:rPr>
              <a:t>“Extramural Research” (Grants) Expanded Throughout NIH</a:t>
            </a:r>
          </a:p>
        </p:txBody>
      </p:sp>
      <p:sp>
        <p:nvSpPr>
          <p:cNvPr id="33795" name="Rectangle 3"/>
          <p:cNvSpPr>
            <a:spLocks noGrp="1" noChangeArrowheads="1"/>
          </p:cNvSpPr>
          <p:nvPr>
            <p:ph type="body" idx="1"/>
          </p:nvPr>
        </p:nvSpPr>
        <p:spPr>
          <a:xfrm>
            <a:off x="228600" y="1752600"/>
            <a:ext cx="8839200" cy="5029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1944 – NCI was specifically designated as a component of NIH. Note: </a:t>
            </a:r>
            <a:r>
              <a:rPr lang="en-US" sz="2600" dirty="0" smtClean="0">
                <a:solidFill>
                  <a:srgbClr val="C00000"/>
                </a:solidFill>
                <a:latin typeface="Comic Sans MS" pitchFamily="66" charset="0"/>
              </a:rPr>
              <a:t>Only two NIH officers are direct Presidential appointments: the Directors of NIH and NCI.</a:t>
            </a:r>
          </a:p>
          <a:p>
            <a:pPr marL="406400" indent="-292100">
              <a:lnSpc>
                <a:spcPct val="80000"/>
              </a:lnSpc>
              <a:buClr>
                <a:schemeClr val="tx1"/>
              </a:buClr>
              <a:buNone/>
            </a:pPr>
            <a:endParaRPr lang="en-US" sz="26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1946 – Public Health Act expanded the successful grants program at NCI to all of NIH.</a:t>
            </a:r>
          </a:p>
          <a:p>
            <a:pPr marL="406400" indent="-292100">
              <a:lnSpc>
                <a:spcPct val="80000"/>
              </a:lnSpc>
              <a:buClr>
                <a:schemeClr val="tx1"/>
              </a:buClr>
              <a:buFont typeface="Wingdings" pitchFamily="2" charset="2"/>
              <a:buNone/>
            </a:pPr>
            <a:endParaRPr lang="en-US" sz="2600" dirty="0" smtClean="0">
              <a:latin typeface="Comic Sans MS" pitchFamily="66" charset="0"/>
            </a:endParaRPr>
          </a:p>
          <a:p>
            <a:pPr marL="406400" indent="-292100">
              <a:lnSpc>
                <a:spcPct val="80000"/>
              </a:lnSpc>
              <a:buClr>
                <a:schemeClr val="tx1"/>
              </a:buClr>
            </a:pPr>
            <a:r>
              <a:rPr lang="en-US" sz="2600" dirty="0" smtClean="0">
                <a:latin typeface="Comic Sans MS" pitchFamily="66" charset="0"/>
              </a:rPr>
              <a:t>1946 to 1949 – New Institutes were created for mental health, dental disease and heart disease. By 1960 there were 10 Institutes, by 1970 there were 15 and by 2000 there were 27 Institutes and Centers.</a:t>
            </a:r>
          </a:p>
          <a:p>
            <a:pPr marL="406400" indent="-292100">
              <a:lnSpc>
                <a:spcPct val="80000"/>
              </a:lnSpc>
              <a:buClr>
                <a:schemeClr val="tx1"/>
              </a:buClr>
              <a:buFont typeface="Wingdings" pitchFamily="2" charset="2"/>
              <a:buNone/>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381000"/>
            <a:ext cx="9144000" cy="838200"/>
          </a:xfrm>
        </p:spPr>
        <p:txBody>
          <a:bodyPr/>
          <a:lstStyle/>
          <a:p>
            <a:pPr algn="ctr"/>
            <a:r>
              <a:rPr lang="en-US" dirty="0" smtClean="0">
                <a:solidFill>
                  <a:schemeClr val="tx1"/>
                </a:solidFill>
                <a:latin typeface="Comic Sans MS" pitchFamily="66" charset="0"/>
              </a:rPr>
              <a:t>Major DOD Funding Agencies</a:t>
            </a:r>
          </a:p>
        </p:txBody>
      </p:sp>
      <p:sp>
        <p:nvSpPr>
          <p:cNvPr id="34819" name="Rectangle 3"/>
          <p:cNvSpPr>
            <a:spLocks noGrp="1" noChangeArrowheads="1"/>
          </p:cNvSpPr>
          <p:nvPr>
            <p:ph type="body" idx="1"/>
          </p:nvPr>
        </p:nvSpPr>
        <p:spPr>
          <a:xfrm>
            <a:off x="0" y="1219200"/>
            <a:ext cx="8839200" cy="4953000"/>
          </a:xfrm>
        </p:spPr>
        <p:txBody>
          <a:bodyPr/>
          <a:lstStyle/>
          <a:p>
            <a:pPr marL="406400" indent="-292100">
              <a:lnSpc>
                <a:spcPct val="80000"/>
              </a:lnSpc>
              <a:buClr>
                <a:schemeClr val="tx1"/>
              </a:buClr>
              <a:buFont typeface="Wingdings" pitchFamily="2" charset="2"/>
              <a:buNone/>
              <a:defRPr/>
            </a:pPr>
            <a:endParaRPr lang="en-US" sz="1600" dirty="0" smtClean="0">
              <a:latin typeface="Comic Sans MS" pitchFamily="66" charset="0"/>
            </a:endParaRPr>
          </a:p>
          <a:p>
            <a:pPr marL="406400" indent="-292100">
              <a:lnSpc>
                <a:spcPct val="80000"/>
              </a:lnSpc>
              <a:buClr>
                <a:schemeClr val="tx1"/>
              </a:buClr>
              <a:defRPr/>
            </a:pPr>
            <a:r>
              <a:rPr lang="en-US" sz="2600" b="1" dirty="0" smtClean="0">
                <a:effectLst>
                  <a:outerShdw blurRad="38100" dist="38100" dir="2700000" algn="tl">
                    <a:srgbClr val="000000">
                      <a:alpha val="43137"/>
                    </a:srgbClr>
                  </a:outerShdw>
                </a:effectLst>
                <a:latin typeface="Comic Sans MS" pitchFamily="66" charset="0"/>
              </a:rPr>
              <a:t>DARPA</a:t>
            </a:r>
            <a:r>
              <a:rPr lang="en-US" sz="2600" b="1" dirty="0" smtClean="0">
                <a:latin typeface="Comic Sans MS" pitchFamily="66" charset="0"/>
              </a:rPr>
              <a:t> – </a:t>
            </a:r>
            <a:r>
              <a:rPr lang="en-US" sz="2600" dirty="0" smtClean="0">
                <a:latin typeface="Comic Sans MS" pitchFamily="66" charset="0"/>
              </a:rPr>
              <a:t>Established in 1958 in response to the launching by the Soviet Union of Sputnik, the Defense Advanced Research Projects Administration is the main research and development office for the U.S. Department of Defense.  It’s mission is to </a:t>
            </a:r>
            <a:r>
              <a:rPr lang="en-US" sz="2600" dirty="0" smtClean="0">
                <a:solidFill>
                  <a:srgbClr val="C00000"/>
                </a:solidFill>
                <a:latin typeface="Comic Sans MS" pitchFamily="66" charset="0"/>
              </a:rPr>
              <a:t>“maintain technological superiority of the U.S. military and prevent technological surprise from harming our national security.”</a:t>
            </a:r>
          </a:p>
          <a:p>
            <a:pPr marL="406400" indent="-292100">
              <a:lnSpc>
                <a:spcPct val="80000"/>
              </a:lnSpc>
              <a:buClr>
                <a:schemeClr val="tx1"/>
              </a:buClr>
              <a:buFont typeface="Wingdings" pitchFamily="2" charset="2"/>
              <a:buNone/>
              <a:defRPr/>
            </a:pPr>
            <a:endParaRPr lang="en-US" sz="2600" b="1" dirty="0" smtClean="0">
              <a:solidFill>
                <a:srgbClr val="C00000"/>
              </a:solidFill>
              <a:latin typeface="Comic Sans MS" pitchFamily="66" charset="0"/>
            </a:endParaRPr>
          </a:p>
          <a:p>
            <a:pPr marL="406400" indent="-292100">
              <a:lnSpc>
                <a:spcPct val="80000"/>
              </a:lnSpc>
              <a:buClr>
                <a:schemeClr val="tx1"/>
              </a:buClr>
              <a:defRPr/>
            </a:pPr>
            <a:r>
              <a:rPr lang="en-US" sz="2600" b="1" dirty="0" smtClean="0">
                <a:effectLst>
                  <a:outerShdw blurRad="38100" dist="38100" dir="2700000" algn="tl">
                    <a:srgbClr val="000000">
                      <a:alpha val="43137"/>
                    </a:srgbClr>
                  </a:outerShdw>
                </a:effectLst>
                <a:latin typeface="Comic Sans MS" pitchFamily="66" charset="0"/>
              </a:rPr>
              <a:t>ARO</a:t>
            </a:r>
            <a:r>
              <a:rPr lang="en-US" sz="2600" b="1" dirty="0" smtClean="0">
                <a:latin typeface="Comic Sans MS" pitchFamily="66" charset="0"/>
              </a:rPr>
              <a:t> </a:t>
            </a:r>
            <a:r>
              <a:rPr lang="en-US" sz="2600" dirty="0" smtClean="0">
                <a:latin typeface="Comic Sans MS" pitchFamily="66" charset="0"/>
              </a:rPr>
              <a:t>– The Army Research Office was established as the Army’s</a:t>
            </a:r>
            <a:r>
              <a:rPr lang="en-US" sz="2600" dirty="0" smtClean="0">
                <a:solidFill>
                  <a:schemeClr val="accent6">
                    <a:lumMod val="50000"/>
                  </a:schemeClr>
                </a:solidFill>
                <a:latin typeface="Comic Sans MS" pitchFamily="66" charset="0"/>
              </a:rPr>
              <a:t> </a:t>
            </a:r>
            <a:r>
              <a:rPr lang="en-US" sz="2600" dirty="0" smtClean="0">
                <a:solidFill>
                  <a:srgbClr val="C00000"/>
                </a:solidFill>
                <a:latin typeface="Comic Sans MS" pitchFamily="66" charset="0"/>
              </a:rPr>
              <a:t>“premier extramural basic research agency in the engineering, physical, information and life sciences; developing and exploiting innovative advances to ensure the Nation’s technological superiority.”</a:t>
            </a:r>
          </a:p>
          <a:p>
            <a:pPr marL="406400" indent="-292100">
              <a:lnSpc>
                <a:spcPct val="80000"/>
              </a:lnSpc>
              <a:buClr>
                <a:schemeClr val="tx1"/>
              </a:buClr>
              <a:defRPr/>
            </a:pPr>
            <a:endParaRPr lang="en-US" sz="2500" dirty="0" smtClean="0">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381000"/>
            <a:ext cx="9144000" cy="838200"/>
          </a:xfrm>
        </p:spPr>
        <p:txBody>
          <a:bodyPr/>
          <a:lstStyle/>
          <a:p>
            <a:pPr algn="ctr"/>
            <a:r>
              <a:rPr lang="en-US" dirty="0" smtClean="0">
                <a:solidFill>
                  <a:schemeClr val="tx1"/>
                </a:solidFill>
                <a:latin typeface="Comic Sans MS" pitchFamily="66" charset="0"/>
              </a:rPr>
              <a:t>Major DOD Funding Agen</a:t>
            </a:r>
            <a:r>
              <a:rPr lang="en-US" sz="4200" dirty="0" smtClean="0">
                <a:solidFill>
                  <a:schemeClr val="tx1"/>
                </a:solidFill>
                <a:latin typeface="Comic Sans MS" pitchFamily="66" charset="0"/>
              </a:rPr>
              <a:t>cies</a:t>
            </a:r>
          </a:p>
        </p:txBody>
      </p:sp>
      <p:sp>
        <p:nvSpPr>
          <p:cNvPr id="35843" name="Rectangle 3"/>
          <p:cNvSpPr>
            <a:spLocks noGrp="1" noChangeArrowheads="1"/>
          </p:cNvSpPr>
          <p:nvPr>
            <p:ph type="body" idx="1"/>
          </p:nvPr>
        </p:nvSpPr>
        <p:spPr>
          <a:xfrm>
            <a:off x="0" y="1143000"/>
            <a:ext cx="9144000" cy="5029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sz="2600" b="1" dirty="0" smtClean="0">
                <a:effectLst>
                  <a:outerShdw blurRad="38100" dist="38100" dir="2700000" algn="tl">
                    <a:srgbClr val="000000">
                      <a:alpha val="43137"/>
                    </a:srgbClr>
                  </a:outerShdw>
                </a:effectLst>
                <a:latin typeface="Comic Sans MS" pitchFamily="66" charset="0"/>
              </a:rPr>
              <a:t>ONR</a:t>
            </a:r>
            <a:r>
              <a:rPr lang="en-US" sz="2600" b="1" dirty="0" smtClean="0">
                <a:latin typeface="Comic Sans MS" pitchFamily="66" charset="0"/>
              </a:rPr>
              <a:t> – </a:t>
            </a:r>
            <a:r>
              <a:rPr lang="en-US" sz="2600" dirty="0" smtClean="0">
                <a:latin typeface="Comic Sans MS" pitchFamily="66" charset="0"/>
              </a:rPr>
              <a:t>The Navy established it’s first Naval Research Lab (NRL) in 1923.  In 1946, President Truman signed legislation establishing the Office of Naval Research (ONR) to </a:t>
            </a:r>
            <a:r>
              <a:rPr lang="en-US" sz="2600" dirty="0" smtClean="0">
                <a:solidFill>
                  <a:srgbClr val="C00000"/>
                </a:solidFill>
                <a:latin typeface="Comic Sans MS" pitchFamily="66" charset="0"/>
              </a:rPr>
              <a:t>“plan, foster and encourage scientific research in recognition of its paramount importance as related to the maintenance of future naval power and the preservation of national security.”</a:t>
            </a:r>
          </a:p>
          <a:p>
            <a:pPr marL="406400" indent="-292100">
              <a:lnSpc>
                <a:spcPct val="80000"/>
              </a:lnSpc>
              <a:buClr>
                <a:schemeClr val="tx1"/>
              </a:buClr>
              <a:buFont typeface="Wingdings" pitchFamily="2" charset="2"/>
              <a:buNone/>
            </a:pPr>
            <a:endParaRPr lang="en-US" sz="2600" b="1" dirty="0" smtClean="0">
              <a:latin typeface="Comic Sans MS" pitchFamily="66" charset="0"/>
            </a:endParaRPr>
          </a:p>
          <a:p>
            <a:pPr marL="406400" indent="-292100">
              <a:lnSpc>
                <a:spcPct val="80000"/>
              </a:lnSpc>
              <a:buClr>
                <a:schemeClr val="tx1"/>
              </a:buClr>
            </a:pPr>
            <a:r>
              <a:rPr lang="en-US" sz="2600" b="1" dirty="0" smtClean="0">
                <a:effectLst>
                  <a:outerShdw blurRad="38100" dist="38100" dir="2700000" algn="tl">
                    <a:srgbClr val="000000">
                      <a:alpha val="43137"/>
                    </a:srgbClr>
                  </a:outerShdw>
                </a:effectLst>
                <a:latin typeface="Comic Sans MS" pitchFamily="66" charset="0"/>
              </a:rPr>
              <a:t>AFOSR</a:t>
            </a:r>
            <a:r>
              <a:rPr lang="en-US" sz="2600" b="1" dirty="0" smtClean="0">
                <a:latin typeface="Comic Sans MS" pitchFamily="66" charset="0"/>
              </a:rPr>
              <a:t> </a:t>
            </a:r>
            <a:r>
              <a:rPr lang="en-US" sz="2600" dirty="0" smtClean="0">
                <a:latin typeface="Comic Sans MS" pitchFamily="66" charset="0"/>
              </a:rPr>
              <a:t>– The Air Force Office of Scientific Research, beginning in 1948 as the Office of Air Research at Wright Field in Ohio, grew dramatically after the launch of the Sputnik by the Soviet Union.  It’s mission was to </a:t>
            </a:r>
            <a:r>
              <a:rPr lang="en-US" sz="2600" dirty="0" smtClean="0">
                <a:solidFill>
                  <a:srgbClr val="C00000"/>
                </a:solidFill>
                <a:latin typeface="Comic Sans MS" pitchFamily="66" charset="0"/>
              </a:rPr>
              <a:t>“support Air Force goals of control and maximum utilization of air, space and cyberspace.” </a:t>
            </a:r>
          </a:p>
          <a:p>
            <a:pPr marL="406400" indent="-292100">
              <a:lnSpc>
                <a:spcPct val="80000"/>
              </a:lnSpc>
              <a:buClr>
                <a:schemeClr val="tx1"/>
              </a:buClr>
            </a:pPr>
            <a:endParaRPr lang="en-US" sz="2600" b="1" dirty="0" smtClean="0">
              <a:solidFill>
                <a:srgbClr val="C00000"/>
              </a:solidFill>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447800"/>
            <a:ext cx="8763000" cy="5029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sz="2800" dirty="0" smtClean="0">
                <a:latin typeface="Comic Sans MS" pitchFamily="66" charset="0"/>
              </a:rPr>
              <a:t>Preference for </a:t>
            </a:r>
            <a:r>
              <a:rPr lang="en-US" sz="2800" u="sng" dirty="0" smtClean="0">
                <a:solidFill>
                  <a:srgbClr val="C00000"/>
                </a:solidFill>
                <a:latin typeface="Comic Sans MS" pitchFamily="66" charset="0"/>
              </a:rPr>
              <a:t>contracts</a:t>
            </a:r>
            <a:r>
              <a:rPr lang="en-US" sz="2800" b="1" dirty="0" smtClean="0">
                <a:solidFill>
                  <a:srgbClr val="C00000"/>
                </a:solidFill>
                <a:latin typeface="Comic Sans MS" pitchFamily="66" charset="0"/>
              </a:rPr>
              <a:t> </a:t>
            </a:r>
            <a:r>
              <a:rPr lang="en-US" sz="2800" dirty="0" smtClean="0">
                <a:solidFill>
                  <a:srgbClr val="C00000"/>
                </a:solidFill>
                <a:latin typeface="Comic Sans MS" pitchFamily="66" charset="0"/>
              </a:rPr>
              <a:t>over</a:t>
            </a:r>
            <a:r>
              <a:rPr lang="en-US" sz="2800" b="1" dirty="0" smtClean="0">
                <a:solidFill>
                  <a:srgbClr val="C00000"/>
                </a:solidFill>
                <a:latin typeface="Comic Sans MS" pitchFamily="66" charset="0"/>
              </a:rPr>
              <a:t> </a:t>
            </a:r>
            <a:r>
              <a:rPr lang="en-US" sz="2800" u="sng" dirty="0" smtClean="0">
                <a:solidFill>
                  <a:srgbClr val="C00000"/>
                </a:solidFill>
                <a:latin typeface="Comic Sans MS" pitchFamily="66" charset="0"/>
              </a:rPr>
              <a:t>grants</a:t>
            </a:r>
            <a:r>
              <a:rPr lang="en-US" sz="2800" b="1" dirty="0" smtClean="0">
                <a:solidFill>
                  <a:srgbClr val="C00000"/>
                </a:solidFill>
                <a:latin typeface="Comic Sans MS" pitchFamily="66" charset="0"/>
              </a:rPr>
              <a:t>.</a:t>
            </a:r>
          </a:p>
          <a:p>
            <a:pPr marL="406400" indent="-292100">
              <a:lnSpc>
                <a:spcPct val="80000"/>
              </a:lnSpc>
              <a:buClr>
                <a:schemeClr val="tx1"/>
              </a:buClr>
              <a:buFont typeface="Wingdings" pitchFamily="2" charset="2"/>
              <a:buNone/>
            </a:pPr>
            <a:endParaRPr lang="en-US" sz="800" b="1" dirty="0" smtClean="0">
              <a:solidFill>
                <a:schemeClr val="accent2">
                  <a:lumMod val="50000"/>
                </a:schemeClr>
              </a:solidFill>
              <a:latin typeface="Comic Sans MS" pitchFamily="66" charset="0"/>
            </a:endParaRPr>
          </a:p>
          <a:p>
            <a:pPr marL="406400" indent="-292100">
              <a:lnSpc>
                <a:spcPct val="80000"/>
              </a:lnSpc>
              <a:buClr>
                <a:schemeClr val="tx1"/>
              </a:buClr>
            </a:pPr>
            <a:r>
              <a:rPr lang="en-US" sz="2800" dirty="0" smtClean="0">
                <a:latin typeface="Comic Sans MS" pitchFamily="66" charset="0"/>
              </a:rPr>
              <a:t>Importance of </a:t>
            </a:r>
            <a:r>
              <a:rPr lang="en-US" sz="2800" dirty="0" smtClean="0">
                <a:solidFill>
                  <a:srgbClr val="C00000"/>
                </a:solidFill>
                <a:latin typeface="Comic Sans MS" pitchFamily="66" charset="0"/>
              </a:rPr>
              <a:t>“deliverables” </a:t>
            </a:r>
            <a:r>
              <a:rPr lang="en-US" sz="2800" dirty="0" smtClean="0">
                <a:latin typeface="Comic Sans MS" pitchFamily="66" charset="0"/>
              </a:rPr>
              <a:t>in contracts.</a:t>
            </a:r>
          </a:p>
          <a:p>
            <a:pPr marL="406400" indent="-292100">
              <a:lnSpc>
                <a:spcPct val="80000"/>
              </a:lnSpc>
              <a:buClr>
                <a:schemeClr val="tx1"/>
              </a:buClr>
              <a:buFont typeface="Wingdings" pitchFamily="2" charset="2"/>
              <a:buNone/>
            </a:pPr>
            <a:endParaRPr lang="en-US" sz="800" b="1" dirty="0" smtClean="0">
              <a:latin typeface="Comic Sans MS" pitchFamily="66" charset="0"/>
            </a:endParaRPr>
          </a:p>
          <a:p>
            <a:pPr marL="406400" indent="-292100">
              <a:lnSpc>
                <a:spcPct val="80000"/>
              </a:lnSpc>
              <a:buClr>
                <a:schemeClr val="tx1"/>
              </a:buClr>
            </a:pPr>
            <a:r>
              <a:rPr lang="en-US" sz="2800" dirty="0" smtClean="0">
                <a:latin typeface="Comic Sans MS" pitchFamily="66" charset="0"/>
              </a:rPr>
              <a:t>A nice arrangement - Universities as </a:t>
            </a:r>
            <a:r>
              <a:rPr lang="en-US" sz="2800" u="sng" dirty="0" smtClean="0">
                <a:solidFill>
                  <a:srgbClr val="C00000"/>
                </a:solidFill>
                <a:latin typeface="Comic Sans MS" pitchFamily="66" charset="0"/>
              </a:rPr>
              <a:t>subcontractors</a:t>
            </a:r>
            <a:r>
              <a:rPr lang="en-US" sz="2800" b="1" dirty="0" smtClean="0">
                <a:latin typeface="Comic Sans MS" pitchFamily="66" charset="0"/>
              </a:rPr>
              <a:t> </a:t>
            </a:r>
            <a:r>
              <a:rPr lang="en-US" sz="2800" dirty="0" smtClean="0">
                <a:latin typeface="Comic Sans MS" pitchFamily="66" charset="0"/>
              </a:rPr>
              <a:t>to large defense contractors with the university doing more of the basic science and with the company being responsible for the integration of basic science with applied research and producing contract deliverables.</a:t>
            </a:r>
          </a:p>
          <a:p>
            <a:pPr marL="406400" indent="-292100">
              <a:lnSpc>
                <a:spcPct val="80000"/>
              </a:lnSpc>
              <a:buClr>
                <a:schemeClr val="tx1"/>
              </a:buClr>
              <a:buFont typeface="Wingdings" pitchFamily="2" charset="2"/>
              <a:buNone/>
            </a:pPr>
            <a:endParaRPr lang="en-US" sz="800" b="1" dirty="0" smtClean="0">
              <a:latin typeface="Comic Sans MS" pitchFamily="66" charset="0"/>
            </a:endParaRPr>
          </a:p>
          <a:p>
            <a:pPr marL="406400" indent="-292100">
              <a:lnSpc>
                <a:spcPct val="80000"/>
              </a:lnSpc>
              <a:buClr>
                <a:schemeClr val="tx1"/>
              </a:buClr>
            </a:pPr>
            <a:r>
              <a:rPr lang="en-US" sz="2800" u="sng" dirty="0" smtClean="0">
                <a:latin typeface="Comic Sans MS" pitchFamily="66" charset="0"/>
              </a:rPr>
              <a:t>Note</a:t>
            </a:r>
            <a:r>
              <a:rPr lang="en-US" sz="2800" dirty="0" smtClean="0">
                <a:latin typeface="Comic Sans MS" pitchFamily="66" charset="0"/>
              </a:rPr>
              <a:t>: Many DOD-funded projects often have </a:t>
            </a:r>
            <a:r>
              <a:rPr lang="en-US" sz="2800" dirty="0" smtClean="0">
                <a:solidFill>
                  <a:srgbClr val="C00000"/>
                </a:solidFill>
                <a:latin typeface="Comic Sans MS" pitchFamily="66" charset="0"/>
              </a:rPr>
              <a:t>significant civilian applications!</a:t>
            </a:r>
          </a:p>
          <a:p>
            <a:pPr marL="406400" indent="-292100">
              <a:lnSpc>
                <a:spcPct val="80000"/>
              </a:lnSpc>
              <a:buClr>
                <a:schemeClr val="tx1"/>
              </a:buClr>
            </a:pPr>
            <a:endParaRPr lang="en-US" sz="2800" b="1" dirty="0" smtClean="0">
              <a:latin typeface="Comic Sans MS" pitchFamily="66" charset="0"/>
            </a:endParaRPr>
          </a:p>
        </p:txBody>
      </p:sp>
      <p:sp>
        <p:nvSpPr>
          <p:cNvPr id="4" name="TextBox 3"/>
          <p:cNvSpPr txBox="1"/>
          <p:nvPr/>
        </p:nvSpPr>
        <p:spPr>
          <a:xfrm>
            <a:off x="381000" y="228600"/>
            <a:ext cx="8382000" cy="1261884"/>
          </a:xfrm>
          <a:prstGeom prst="rect">
            <a:avLst/>
          </a:prstGeom>
          <a:solidFill>
            <a:schemeClr val="bg1">
              <a:lumMod val="25000"/>
            </a:schemeClr>
          </a:solidFill>
          <a:ln w="38100"/>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lgn="ctr">
              <a:defRPr/>
            </a:pPr>
            <a:r>
              <a:rPr lang="en-US" sz="3800" dirty="0">
                <a:solidFill>
                  <a:srgbClr val="FFFFFF"/>
                </a:solidFill>
                <a:latin typeface="Comic Sans MS" pitchFamily="66" charset="0"/>
              </a:rPr>
              <a:t>Observations concerning </a:t>
            </a:r>
            <a:r>
              <a:rPr lang="en-US" sz="3800" dirty="0" smtClean="0">
                <a:solidFill>
                  <a:srgbClr val="FFFFFF"/>
                </a:solidFill>
                <a:latin typeface="Comic Sans MS" pitchFamily="66" charset="0"/>
              </a:rPr>
              <a:t>DOD </a:t>
            </a:r>
            <a:r>
              <a:rPr lang="en-US" sz="3800" dirty="0">
                <a:solidFill>
                  <a:srgbClr val="FFFFFF"/>
                </a:solidFill>
                <a:latin typeface="Comic Sans MS" pitchFamily="66" charset="0"/>
              </a:rPr>
              <a:t>Funding of University Research</a:t>
            </a:r>
            <a:endParaRPr lang="en-US" sz="3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90600"/>
            <a:ext cx="8991600" cy="838200"/>
          </a:xfrm>
        </p:spPr>
        <p:txBody>
          <a:bodyPr/>
          <a:lstStyle/>
          <a:p>
            <a:pPr algn="ctr"/>
            <a:r>
              <a:rPr lang="en-US" sz="4200" b="1" dirty="0" smtClean="0">
                <a:solidFill>
                  <a:srgbClr val="C00000"/>
                </a:solidFill>
                <a:latin typeface="Comic Sans MS" pitchFamily="66" charset="0"/>
              </a:rPr>
              <a:t/>
            </a:r>
            <a:br>
              <a:rPr lang="en-US" sz="4200" b="1" dirty="0" smtClean="0">
                <a:solidFill>
                  <a:srgbClr val="C00000"/>
                </a:solidFill>
                <a:latin typeface="Comic Sans MS" pitchFamily="66" charset="0"/>
              </a:rPr>
            </a:br>
            <a:r>
              <a:rPr lang="en-US" sz="4200" b="1" dirty="0">
                <a:solidFill>
                  <a:schemeClr val="bg1">
                    <a:lumMod val="25000"/>
                  </a:schemeClr>
                </a:solidFill>
                <a:latin typeface="Comic Sans MS" pitchFamily="66" charset="0"/>
              </a:rPr>
              <a:t>Impact of Federal Funding on Universities</a:t>
            </a:r>
            <a:endParaRPr lang="en-US" sz="4200" b="1" dirty="0" smtClean="0">
              <a:solidFill>
                <a:schemeClr val="bg1">
                  <a:lumMod val="25000"/>
                </a:schemeClr>
              </a:solidFill>
              <a:latin typeface="Comic Sans MS" pitchFamily="66" charset="0"/>
            </a:endParaRPr>
          </a:p>
        </p:txBody>
      </p:sp>
      <p:sp>
        <p:nvSpPr>
          <p:cNvPr id="37891" name="Rectangle 3"/>
          <p:cNvSpPr>
            <a:spLocks noGrp="1" noChangeArrowheads="1"/>
          </p:cNvSpPr>
          <p:nvPr>
            <p:ph type="body" idx="1"/>
          </p:nvPr>
        </p:nvSpPr>
        <p:spPr>
          <a:xfrm>
            <a:off x="228600" y="1828800"/>
            <a:ext cx="8763000" cy="49530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dirty="0" smtClean="0">
                <a:latin typeface="Comic Sans MS" pitchFamily="66" charset="0"/>
              </a:rPr>
              <a:t>Since WWII, the federal government has become the primary source for funding university research – often 75-90% of an institution’s entire research portfolio. </a:t>
            </a:r>
          </a:p>
          <a:p>
            <a:pPr marL="406400" indent="-292100">
              <a:lnSpc>
                <a:spcPct val="80000"/>
              </a:lnSpc>
              <a:buClr>
                <a:schemeClr val="tx1"/>
              </a:buClr>
              <a:buFont typeface="Wingdings" pitchFamily="2" charset="2"/>
              <a:buNone/>
            </a:pPr>
            <a:endParaRPr lang="en-US" sz="2000" b="1" dirty="0" smtClean="0">
              <a:latin typeface="Comic Sans MS" pitchFamily="66" charset="0"/>
            </a:endParaRPr>
          </a:p>
          <a:p>
            <a:pPr marL="406400" indent="-292100">
              <a:lnSpc>
                <a:spcPct val="80000"/>
              </a:lnSpc>
              <a:buClr>
                <a:schemeClr val="tx1"/>
              </a:buClr>
            </a:pPr>
            <a:r>
              <a:rPr lang="en-US" dirty="0" smtClean="0">
                <a:latin typeface="Comic Sans MS" pitchFamily="66" charset="0"/>
              </a:rPr>
              <a:t>Many universities (including UNC-CH) receive more money from competitively awarded research contracts/grants than from any other source - including state government appropriations.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81000" y="152400"/>
            <a:ext cx="8382000" cy="1143000"/>
          </a:xfrm>
          <a:solidFill>
            <a:schemeClr val="bg2"/>
          </a:solidFill>
          <a:ln w="38100">
            <a:solidFill>
              <a:schemeClr val="tx1"/>
            </a:solidFill>
          </a:ln>
        </p:spPr>
        <p:txBody>
          <a:bodyPr/>
          <a:lstStyle/>
          <a:p>
            <a:pPr algn="ctr"/>
            <a:r>
              <a:rPr lang="en-US" sz="3600" dirty="0" smtClean="0">
                <a:solidFill>
                  <a:srgbClr val="FFFFFF"/>
                </a:solidFill>
                <a:latin typeface="Comic Sans MS" pitchFamily="66" charset="0"/>
              </a:rPr>
              <a:t>Sponsored Awards v. State Appropriations at UNC-CH</a:t>
            </a:r>
          </a:p>
        </p:txBody>
      </p:sp>
      <p:graphicFrame>
        <p:nvGraphicFramePr>
          <p:cNvPr id="3074" name="Object 3"/>
          <p:cNvGraphicFramePr>
            <a:graphicFrameLocks noChangeAspect="1"/>
          </p:cNvGraphicFramePr>
          <p:nvPr>
            <p:extLst>
              <p:ext uri="{D42A27DB-BD31-4B8C-83A1-F6EECF244321}">
                <p14:modId xmlns:p14="http://schemas.microsoft.com/office/powerpoint/2010/main" val="810923826"/>
              </p:ext>
            </p:extLst>
          </p:nvPr>
        </p:nvGraphicFramePr>
        <p:xfrm>
          <a:off x="1066800" y="1371600"/>
          <a:ext cx="7040093" cy="4952999"/>
        </p:xfrm>
        <a:graphic>
          <a:graphicData uri="http://schemas.openxmlformats.org/presentationml/2006/ole">
            <mc:AlternateContent xmlns:mc="http://schemas.openxmlformats.org/markup-compatibility/2006">
              <mc:Choice xmlns:v="urn:schemas-microsoft-com:vml" Requires="v">
                <p:oleObj spid="_x0000_s3201" name="Chart" r:id="rId4" imgW="11161800" imgH="9465480" progId="Excel.Sheet.8">
                  <p:embed/>
                </p:oleObj>
              </mc:Choice>
              <mc:Fallback>
                <p:oleObj name="Chart" r:id="rId4" imgW="11161800" imgH="946548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371600"/>
                        <a:ext cx="7040093" cy="4952999"/>
                      </a:xfrm>
                      <a:prstGeom prst="rect">
                        <a:avLst/>
                      </a:prstGeom>
                      <a:noFill/>
                      <a:ln>
                        <a:noFill/>
                      </a:ln>
                      <a:effectLs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04800" y="152400"/>
            <a:ext cx="8458200" cy="838200"/>
          </a:xfrm>
          <a:solidFill>
            <a:schemeClr val="bg2"/>
          </a:solidFill>
          <a:ln w="38100">
            <a:solidFill>
              <a:schemeClr val="tx1"/>
            </a:solidFill>
          </a:ln>
        </p:spPr>
        <p:txBody>
          <a:bodyPr/>
          <a:lstStyle/>
          <a:p>
            <a:pPr algn="ctr"/>
            <a:r>
              <a:rPr lang="en-US" sz="4200" b="1" dirty="0" smtClean="0">
                <a:solidFill>
                  <a:srgbClr val="C00000"/>
                </a:solidFill>
                <a:latin typeface="Comic Sans MS" pitchFamily="66" charset="0"/>
              </a:rPr>
              <a:t/>
            </a:r>
            <a:br>
              <a:rPr lang="en-US" sz="4200" b="1" dirty="0" smtClean="0">
                <a:solidFill>
                  <a:srgbClr val="C00000"/>
                </a:solidFill>
                <a:latin typeface="Comic Sans MS" pitchFamily="66" charset="0"/>
              </a:rPr>
            </a:br>
            <a:r>
              <a:rPr lang="en-US" sz="4200" dirty="0" smtClean="0">
                <a:solidFill>
                  <a:srgbClr val="FFFFFF"/>
                </a:solidFill>
                <a:latin typeface="Comic Sans MS" pitchFamily="66" charset="0"/>
              </a:rPr>
              <a:t>UNC-Chapel Hill Funding</a:t>
            </a:r>
          </a:p>
        </p:txBody>
      </p:sp>
      <p:sp>
        <p:nvSpPr>
          <p:cNvPr id="37891" name="Rectangle 3"/>
          <p:cNvSpPr>
            <a:spLocks noGrp="1" noChangeArrowheads="1"/>
          </p:cNvSpPr>
          <p:nvPr>
            <p:ph type="body" idx="1"/>
          </p:nvPr>
        </p:nvSpPr>
        <p:spPr>
          <a:xfrm>
            <a:off x="-304800" y="1143000"/>
            <a:ext cx="9525000" cy="49530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863600" lvl="2" indent="-457200">
              <a:lnSpc>
                <a:spcPct val="80000"/>
              </a:lnSpc>
              <a:buClrTx/>
              <a:buFont typeface="Wingdings" pitchFamily="2" charset="2"/>
              <a:buChar char="§"/>
            </a:pPr>
            <a:r>
              <a:rPr lang="en-US" sz="3200" dirty="0" smtClean="0">
                <a:latin typeface="Comic Sans MS" pitchFamily="66" charset="0"/>
              </a:rPr>
              <a:t>The annual </a:t>
            </a:r>
            <a:r>
              <a:rPr lang="en-US" sz="3200" dirty="0">
                <a:latin typeface="Comic Sans MS" pitchFamily="66" charset="0"/>
              </a:rPr>
              <a:t>allocation to UNC-Chapel Hill </a:t>
            </a:r>
            <a:r>
              <a:rPr lang="en-US" sz="3200" dirty="0" smtClean="0">
                <a:latin typeface="Comic Sans MS" pitchFamily="66" charset="0"/>
              </a:rPr>
              <a:t>from NC </a:t>
            </a:r>
            <a:r>
              <a:rPr lang="en-US" sz="3200" dirty="0">
                <a:latin typeface="Comic Sans MS" pitchFamily="66" charset="0"/>
              </a:rPr>
              <a:t>state government is </a:t>
            </a:r>
            <a:r>
              <a:rPr lang="en-US" sz="3200" dirty="0" smtClean="0">
                <a:latin typeface="Comic Sans MS" pitchFamily="66" charset="0"/>
              </a:rPr>
              <a:t>~ $</a:t>
            </a:r>
            <a:r>
              <a:rPr lang="en-US" sz="3200" dirty="0">
                <a:latin typeface="Comic Sans MS" pitchFamily="66" charset="0"/>
              </a:rPr>
              <a:t>448 </a:t>
            </a:r>
            <a:r>
              <a:rPr lang="en-US" sz="3200" dirty="0" smtClean="0">
                <a:latin typeface="Comic Sans MS" pitchFamily="66" charset="0"/>
              </a:rPr>
              <a:t>million. </a:t>
            </a:r>
            <a:endParaRPr lang="en-US" sz="3200" dirty="0">
              <a:latin typeface="Comic Sans MS" pitchFamily="66" charset="0"/>
            </a:endParaRPr>
          </a:p>
          <a:p>
            <a:pPr marL="863600" lvl="2" indent="-457200">
              <a:lnSpc>
                <a:spcPct val="80000"/>
              </a:lnSpc>
              <a:buClrTx/>
              <a:buFont typeface="Wingdings" pitchFamily="2" charset="2"/>
              <a:buChar char="§"/>
            </a:pPr>
            <a:r>
              <a:rPr lang="en-US" sz="3200" dirty="0" smtClean="0">
                <a:latin typeface="Comic Sans MS" pitchFamily="66" charset="0"/>
              </a:rPr>
              <a:t>Funding has been reduced during </a:t>
            </a:r>
            <a:r>
              <a:rPr lang="en-US" sz="3200" dirty="0">
                <a:latin typeface="Comic Sans MS" pitchFamily="66" charset="0"/>
              </a:rPr>
              <a:t>the recession, but NC and Wisconsin are the only states currently providing this level of funding to their flagship public university </a:t>
            </a:r>
            <a:r>
              <a:rPr lang="en-US" sz="3200" dirty="0" smtClean="0">
                <a:latin typeface="Comic Sans MS" pitchFamily="66" charset="0"/>
              </a:rPr>
              <a:t>– the norm </a:t>
            </a:r>
            <a:r>
              <a:rPr lang="en-US" sz="3200" dirty="0">
                <a:latin typeface="Comic Sans MS" pitchFamily="66" charset="0"/>
              </a:rPr>
              <a:t>is </a:t>
            </a:r>
            <a:r>
              <a:rPr lang="en-US" sz="3200" dirty="0" smtClean="0">
                <a:latin typeface="Comic Sans MS" pitchFamily="66" charset="0"/>
              </a:rPr>
              <a:t>&lt; </a:t>
            </a:r>
            <a:r>
              <a:rPr lang="en-US" sz="3200" dirty="0">
                <a:latin typeface="Comic Sans MS" pitchFamily="66" charset="0"/>
              </a:rPr>
              <a:t>$</a:t>
            </a:r>
            <a:r>
              <a:rPr lang="en-US" sz="3200" dirty="0" smtClean="0">
                <a:latin typeface="Comic Sans MS" pitchFamily="66" charset="0"/>
              </a:rPr>
              <a:t>200m.</a:t>
            </a:r>
            <a:endParaRPr lang="en-US" sz="3200" dirty="0">
              <a:latin typeface="Comic Sans MS" pitchFamily="66" charset="0"/>
            </a:endParaRPr>
          </a:p>
          <a:p>
            <a:pPr marL="863600" lvl="2" indent="-457200">
              <a:lnSpc>
                <a:spcPct val="80000"/>
              </a:lnSpc>
              <a:buClrTx/>
              <a:buFont typeface="Wingdings" pitchFamily="2" charset="2"/>
              <a:buChar char="§"/>
            </a:pPr>
            <a:r>
              <a:rPr lang="en-US" sz="3200" dirty="0" smtClean="0">
                <a:latin typeface="Comic Sans MS" pitchFamily="66" charset="0"/>
              </a:rPr>
              <a:t>Even as state support has continued to represent a smaller % of the budget, the state has maintained </a:t>
            </a:r>
            <a:r>
              <a:rPr lang="en-US" sz="3200" dirty="0">
                <a:latin typeface="Comic Sans MS" pitchFamily="66" charset="0"/>
              </a:rPr>
              <a:t>100% </a:t>
            </a:r>
            <a:r>
              <a:rPr lang="en-US" sz="3200" dirty="0" smtClean="0">
                <a:latin typeface="Comic Sans MS" pitchFamily="66" charset="0"/>
              </a:rPr>
              <a:t>control, e.g., state personnel </a:t>
            </a:r>
            <a:r>
              <a:rPr lang="en-US" sz="3200" dirty="0">
                <a:latin typeface="Comic Sans MS" pitchFamily="66" charset="0"/>
              </a:rPr>
              <a:t>policies, state </a:t>
            </a:r>
            <a:r>
              <a:rPr lang="en-US" sz="3200" dirty="0" smtClean="0">
                <a:latin typeface="Comic Sans MS" pitchFamily="66" charset="0"/>
              </a:rPr>
              <a:t>purchasing</a:t>
            </a:r>
            <a:r>
              <a:rPr lang="en-US" sz="3200" dirty="0">
                <a:latin typeface="Comic Sans MS" pitchFamily="66" charset="0"/>
              </a:rPr>
              <a:t> </a:t>
            </a:r>
            <a:r>
              <a:rPr lang="en-US" sz="3200" dirty="0" smtClean="0">
                <a:latin typeface="Comic Sans MS" pitchFamily="66" charset="0"/>
              </a:rPr>
              <a:t>requirements, state construction rules.</a:t>
            </a:r>
            <a:endParaRPr lang="en-US" sz="3200" dirty="0">
              <a:latin typeface="Comic Sans MS" pitchFamily="66" charset="0"/>
            </a:endParaRPr>
          </a:p>
        </p:txBody>
      </p:sp>
    </p:spTree>
    <p:extLst>
      <p:ext uri="{BB962C8B-B14F-4D97-AF65-F5344CB8AC3E}">
        <p14:creationId xmlns:p14="http://schemas.microsoft.com/office/powerpoint/2010/main" val="27924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90600"/>
            <a:ext cx="8991600" cy="838200"/>
          </a:xfrm>
        </p:spPr>
        <p:txBody>
          <a:bodyPr/>
          <a:lstStyle/>
          <a:p>
            <a:pPr algn="ctr"/>
            <a:r>
              <a:rPr lang="en-US" sz="4200" b="1" dirty="0" smtClean="0">
                <a:solidFill>
                  <a:srgbClr val="C00000"/>
                </a:solidFill>
                <a:latin typeface="Comic Sans MS" pitchFamily="66" charset="0"/>
              </a:rPr>
              <a:t/>
            </a:r>
            <a:br>
              <a:rPr lang="en-US" sz="4200" b="1" dirty="0" smtClean="0">
                <a:solidFill>
                  <a:srgbClr val="C00000"/>
                </a:solidFill>
                <a:latin typeface="Comic Sans MS" pitchFamily="66" charset="0"/>
              </a:rPr>
            </a:br>
            <a:r>
              <a:rPr lang="en-US" sz="4200" b="1" dirty="0">
                <a:solidFill>
                  <a:schemeClr val="bg1">
                    <a:lumMod val="25000"/>
                  </a:schemeClr>
                </a:solidFill>
                <a:effectLst>
                  <a:outerShdw blurRad="38100" dist="38100" dir="2700000" algn="tl">
                    <a:srgbClr val="000000">
                      <a:alpha val="43137"/>
                    </a:srgbClr>
                  </a:outerShdw>
                </a:effectLst>
                <a:latin typeface="Comic Sans MS" pitchFamily="66" charset="0"/>
              </a:rPr>
              <a:t>Special Impact </a:t>
            </a:r>
            <a:r>
              <a:rPr lang="en-US" sz="4200" b="1" dirty="0" smtClean="0">
                <a:solidFill>
                  <a:schemeClr val="bg1">
                    <a:lumMod val="25000"/>
                  </a:schemeClr>
                </a:solidFill>
                <a:effectLst>
                  <a:outerShdw blurRad="38100" dist="38100" dir="2700000" algn="tl">
                    <a:srgbClr val="000000">
                      <a:alpha val="43137"/>
                    </a:srgbClr>
                  </a:outerShdw>
                </a:effectLst>
                <a:latin typeface="Comic Sans MS" pitchFamily="66" charset="0"/>
              </a:rPr>
              <a:t>on </a:t>
            </a:r>
            <a:r>
              <a:rPr lang="en-US" sz="4200" b="1" dirty="0">
                <a:solidFill>
                  <a:schemeClr val="bg1">
                    <a:lumMod val="25000"/>
                  </a:schemeClr>
                </a:solidFill>
                <a:effectLst>
                  <a:outerShdw blurRad="38100" dist="38100" dir="2700000" algn="tl">
                    <a:srgbClr val="000000">
                      <a:alpha val="43137"/>
                    </a:srgbClr>
                  </a:outerShdw>
                </a:effectLst>
                <a:latin typeface="Comic Sans MS" pitchFamily="66" charset="0"/>
              </a:rPr>
              <a:t>Public Universities</a:t>
            </a:r>
            <a:endParaRPr lang="en-US" sz="4200" b="1" dirty="0" smtClean="0">
              <a:solidFill>
                <a:schemeClr val="bg1">
                  <a:lumMod val="25000"/>
                </a:schemeClr>
              </a:solidFill>
              <a:effectLst>
                <a:outerShdw blurRad="38100" dist="38100" dir="2700000" algn="tl">
                  <a:srgbClr val="000000">
                    <a:alpha val="43137"/>
                  </a:srgbClr>
                </a:outerShdw>
              </a:effectLst>
              <a:latin typeface="Comic Sans MS" pitchFamily="66" charset="0"/>
            </a:endParaRPr>
          </a:p>
        </p:txBody>
      </p:sp>
      <p:sp>
        <p:nvSpPr>
          <p:cNvPr id="37891" name="Rectangle 3"/>
          <p:cNvSpPr>
            <a:spLocks noGrp="1" noChangeArrowheads="1"/>
          </p:cNvSpPr>
          <p:nvPr>
            <p:ph type="body" idx="1"/>
          </p:nvPr>
        </p:nvSpPr>
        <p:spPr>
          <a:xfrm>
            <a:off x="-228600" y="1676400"/>
            <a:ext cx="9372600" cy="49530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863600" lvl="2" indent="-457200">
              <a:lnSpc>
                <a:spcPct val="80000"/>
              </a:lnSpc>
              <a:buClrTx/>
              <a:buFont typeface="Wingdings" pitchFamily="2" charset="2"/>
              <a:buChar char="§"/>
            </a:pPr>
            <a:r>
              <a:rPr lang="en-US" sz="3200" dirty="0">
                <a:latin typeface="Comic Sans MS" pitchFamily="66" charset="0"/>
              </a:rPr>
              <a:t>Many states have granted more flexibility and autonomy to their public universities – some </a:t>
            </a:r>
            <a:r>
              <a:rPr lang="en-US" sz="3200" dirty="0" smtClean="0">
                <a:latin typeface="Comic Sans MS" pitchFamily="66" charset="0"/>
              </a:rPr>
              <a:t>are now called </a:t>
            </a:r>
            <a:r>
              <a:rPr lang="en-US" sz="3200" dirty="0">
                <a:latin typeface="Comic Sans MS" pitchFamily="66" charset="0"/>
              </a:rPr>
              <a:t>“state </a:t>
            </a:r>
            <a:r>
              <a:rPr lang="en-US" sz="3200" dirty="0" smtClean="0">
                <a:latin typeface="Comic Sans MS" pitchFamily="66" charset="0"/>
              </a:rPr>
              <a:t>affiliated.” </a:t>
            </a:r>
          </a:p>
          <a:p>
            <a:pPr marL="406400" lvl="2" indent="0">
              <a:lnSpc>
                <a:spcPct val="80000"/>
              </a:lnSpc>
              <a:buClrTx/>
              <a:buNone/>
            </a:pPr>
            <a:endParaRPr lang="en-US" sz="1800" dirty="0">
              <a:latin typeface="Comic Sans MS" pitchFamily="66" charset="0"/>
            </a:endParaRPr>
          </a:p>
          <a:p>
            <a:pPr marL="863600" lvl="2" indent="-457200">
              <a:lnSpc>
                <a:spcPct val="80000"/>
              </a:lnSpc>
              <a:buClrTx/>
              <a:buFont typeface="Wingdings" pitchFamily="2" charset="2"/>
              <a:buChar char="§"/>
            </a:pPr>
            <a:r>
              <a:rPr lang="en-US" sz="3200" dirty="0" smtClean="0">
                <a:latin typeface="Comic Sans MS" pitchFamily="66" charset="0"/>
              </a:rPr>
              <a:t>Setting </a:t>
            </a:r>
            <a:r>
              <a:rPr lang="en-US" sz="3200" dirty="0">
                <a:latin typeface="Comic Sans MS" pitchFamily="66" charset="0"/>
              </a:rPr>
              <a:t>tuition rates, </a:t>
            </a:r>
            <a:r>
              <a:rPr lang="en-US" sz="3200" dirty="0" smtClean="0">
                <a:latin typeface="Comic Sans MS" pitchFamily="66" charset="0"/>
              </a:rPr>
              <a:t>modifying in-state and out-of state admission limits, modifying personnel </a:t>
            </a:r>
            <a:r>
              <a:rPr lang="en-US" sz="3200" dirty="0">
                <a:latin typeface="Comic Sans MS" pitchFamily="66" charset="0"/>
              </a:rPr>
              <a:t>policies, </a:t>
            </a:r>
            <a:r>
              <a:rPr lang="en-US" sz="3200" dirty="0" smtClean="0">
                <a:latin typeface="Comic Sans MS" pitchFamily="66" charset="0"/>
              </a:rPr>
              <a:t>providing greater budget flexibility – these are just a few examples of the changes at many public universities as state financial support has been reduced.</a:t>
            </a:r>
            <a:endParaRPr lang="en-US" sz="3200" dirty="0">
              <a:latin typeface="Comic Sans MS" pitchFamily="66" charset="0"/>
            </a:endParaRPr>
          </a:p>
        </p:txBody>
      </p:sp>
    </p:spTree>
    <p:extLst>
      <p:ext uri="{BB962C8B-B14F-4D97-AF65-F5344CB8AC3E}">
        <p14:creationId xmlns:p14="http://schemas.microsoft.com/office/powerpoint/2010/main" val="83308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90600"/>
            <a:ext cx="8991600" cy="838200"/>
          </a:xfrm>
        </p:spPr>
        <p:txBody>
          <a:bodyPr/>
          <a:lstStyle/>
          <a:p>
            <a:pPr algn="ctr"/>
            <a:r>
              <a:rPr lang="en-US" sz="4200" b="1" dirty="0" smtClean="0">
                <a:solidFill>
                  <a:schemeClr val="bg1">
                    <a:lumMod val="25000"/>
                  </a:schemeClr>
                </a:solidFill>
                <a:latin typeface="Comic Sans MS" pitchFamily="66" charset="0"/>
              </a:rPr>
              <a:t/>
            </a:r>
            <a:br>
              <a:rPr lang="en-US" sz="4200" b="1" dirty="0" smtClean="0">
                <a:solidFill>
                  <a:schemeClr val="bg1">
                    <a:lumMod val="25000"/>
                  </a:schemeClr>
                </a:solidFill>
                <a:latin typeface="Comic Sans MS" pitchFamily="66" charset="0"/>
              </a:rPr>
            </a:br>
            <a:r>
              <a:rPr lang="en-US" sz="4200" b="1" dirty="0">
                <a:solidFill>
                  <a:schemeClr val="bg1">
                    <a:lumMod val="25000"/>
                  </a:schemeClr>
                </a:solidFill>
                <a:effectLst>
                  <a:outerShdw blurRad="38100" dist="38100" dir="2700000" algn="tl">
                    <a:srgbClr val="000000">
                      <a:alpha val="43137"/>
                    </a:srgbClr>
                  </a:outerShdw>
                </a:effectLst>
                <a:latin typeface="Comic Sans MS" pitchFamily="66" charset="0"/>
              </a:rPr>
              <a:t>Special Impact </a:t>
            </a:r>
            <a:r>
              <a:rPr lang="en-US" sz="4200" b="1" dirty="0" smtClean="0">
                <a:solidFill>
                  <a:schemeClr val="bg1">
                    <a:lumMod val="25000"/>
                  </a:schemeClr>
                </a:solidFill>
                <a:effectLst>
                  <a:outerShdw blurRad="38100" dist="38100" dir="2700000" algn="tl">
                    <a:srgbClr val="000000">
                      <a:alpha val="43137"/>
                    </a:srgbClr>
                  </a:outerShdw>
                </a:effectLst>
                <a:latin typeface="Comic Sans MS" pitchFamily="66" charset="0"/>
              </a:rPr>
              <a:t>on </a:t>
            </a:r>
            <a:r>
              <a:rPr lang="en-US" sz="4200" b="1" dirty="0">
                <a:solidFill>
                  <a:schemeClr val="bg1">
                    <a:lumMod val="25000"/>
                  </a:schemeClr>
                </a:solidFill>
                <a:effectLst>
                  <a:outerShdw blurRad="38100" dist="38100" dir="2700000" algn="tl">
                    <a:srgbClr val="000000">
                      <a:alpha val="43137"/>
                    </a:srgbClr>
                  </a:outerShdw>
                </a:effectLst>
                <a:latin typeface="Comic Sans MS" pitchFamily="66" charset="0"/>
              </a:rPr>
              <a:t>Public Universities</a:t>
            </a:r>
            <a:endParaRPr lang="en-US" sz="4200" b="1" dirty="0" smtClean="0">
              <a:solidFill>
                <a:schemeClr val="bg1">
                  <a:lumMod val="25000"/>
                </a:schemeClr>
              </a:solidFill>
              <a:effectLst>
                <a:outerShdw blurRad="38100" dist="38100" dir="2700000" algn="tl">
                  <a:srgbClr val="000000">
                    <a:alpha val="43137"/>
                  </a:srgbClr>
                </a:outerShdw>
              </a:effectLst>
              <a:latin typeface="Comic Sans MS" pitchFamily="66" charset="0"/>
            </a:endParaRPr>
          </a:p>
        </p:txBody>
      </p:sp>
      <p:sp>
        <p:nvSpPr>
          <p:cNvPr id="37891" name="Rectangle 3"/>
          <p:cNvSpPr>
            <a:spLocks noGrp="1" noChangeArrowheads="1"/>
          </p:cNvSpPr>
          <p:nvPr>
            <p:ph type="body" idx="1"/>
          </p:nvPr>
        </p:nvSpPr>
        <p:spPr>
          <a:xfrm>
            <a:off x="-228600" y="1676400"/>
            <a:ext cx="9372600" cy="49530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863600" lvl="2" indent="-457200">
              <a:lnSpc>
                <a:spcPct val="80000"/>
              </a:lnSpc>
              <a:buClrTx/>
              <a:buFont typeface="Wingdings" pitchFamily="2" charset="2"/>
              <a:buChar char="§"/>
            </a:pPr>
            <a:r>
              <a:rPr lang="en-US" sz="3200" dirty="0">
                <a:latin typeface="Comic Sans MS" pitchFamily="66" charset="0"/>
              </a:rPr>
              <a:t>The competition for scarce state dollars </a:t>
            </a:r>
            <a:r>
              <a:rPr lang="en-US" sz="3200" dirty="0" smtClean="0">
                <a:latin typeface="Comic Sans MS" pitchFamily="66" charset="0"/>
              </a:rPr>
              <a:t>  	has</a:t>
            </a:r>
            <a:r>
              <a:rPr lang="en-US" sz="3200" dirty="0">
                <a:latin typeface="Comic Sans MS" pitchFamily="66" charset="0"/>
              </a:rPr>
              <a:t>, in some situations, created tension </a:t>
            </a:r>
            <a:r>
              <a:rPr lang="en-US" sz="3200" dirty="0" smtClean="0">
                <a:latin typeface="Comic Sans MS" pitchFamily="66" charset="0"/>
              </a:rPr>
              <a:t>	between the research-intensive “flagship 	universities” and the smaller more 	teaching-oriented campuses within 	statewide university systems.</a:t>
            </a:r>
          </a:p>
          <a:p>
            <a:pPr marL="406400" lvl="2" indent="0">
              <a:lnSpc>
                <a:spcPct val="80000"/>
              </a:lnSpc>
              <a:buClrTx/>
              <a:buNone/>
            </a:pPr>
            <a:endParaRPr lang="en-US" sz="2000" dirty="0">
              <a:latin typeface="Comic Sans MS" pitchFamily="66" charset="0"/>
            </a:endParaRPr>
          </a:p>
          <a:p>
            <a:pPr marL="863600" lvl="2" indent="-457200">
              <a:lnSpc>
                <a:spcPct val="80000"/>
              </a:lnSpc>
              <a:buClrTx/>
              <a:buFont typeface="Wingdings" pitchFamily="2" charset="2"/>
              <a:buChar char="§"/>
            </a:pPr>
            <a:r>
              <a:rPr lang="en-US" sz="3200" dirty="0">
                <a:latin typeface="Comic Sans MS" pitchFamily="66" charset="0"/>
              </a:rPr>
              <a:t>The mistaken perception that large </a:t>
            </a:r>
            <a:r>
              <a:rPr lang="en-US" sz="3200" dirty="0" smtClean="0">
                <a:latin typeface="Comic Sans MS" pitchFamily="66" charset="0"/>
              </a:rPr>
              <a:t>	portions </a:t>
            </a:r>
            <a:r>
              <a:rPr lang="en-US" sz="3200" dirty="0">
                <a:latin typeface="Comic Sans MS" pitchFamily="66" charset="0"/>
              </a:rPr>
              <a:t>of flagship university budgets can </a:t>
            </a:r>
            <a:r>
              <a:rPr lang="en-US" sz="3200" dirty="0" smtClean="0">
                <a:latin typeface="Comic Sans MS" pitchFamily="66" charset="0"/>
              </a:rPr>
              <a:t>	be </a:t>
            </a:r>
            <a:r>
              <a:rPr lang="en-US" sz="3200" dirty="0">
                <a:latin typeface="Comic Sans MS" pitchFamily="66" charset="0"/>
              </a:rPr>
              <a:t>“off-loaded” to federal research grants </a:t>
            </a:r>
            <a:r>
              <a:rPr lang="en-US" sz="3200" dirty="0" smtClean="0">
                <a:latin typeface="Comic Sans MS" pitchFamily="66" charset="0"/>
              </a:rPr>
              <a:t>	adds </a:t>
            </a:r>
            <a:r>
              <a:rPr lang="en-US" sz="3200" dirty="0">
                <a:latin typeface="Comic Sans MS" pitchFamily="66" charset="0"/>
              </a:rPr>
              <a:t>to this tension!</a:t>
            </a:r>
          </a:p>
          <a:p>
            <a:pPr marL="406400" lvl="2" indent="0">
              <a:lnSpc>
                <a:spcPct val="80000"/>
              </a:lnSpc>
              <a:buClrTx/>
              <a:buNone/>
            </a:pPr>
            <a:endParaRPr lang="en-US" sz="3200" dirty="0">
              <a:latin typeface="Comic Sans MS" pitchFamily="66" charset="0"/>
            </a:endParaRPr>
          </a:p>
        </p:txBody>
      </p:sp>
    </p:spTree>
    <p:extLst>
      <p:ext uri="{BB962C8B-B14F-4D97-AF65-F5344CB8AC3E}">
        <p14:creationId xmlns:p14="http://schemas.microsoft.com/office/powerpoint/2010/main" val="22952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228600"/>
            <a:ext cx="8458200" cy="15240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Relevant Campus-Level Responsibilities</a:t>
            </a:r>
            <a:endParaRPr lang="en-US" sz="4800" b="1" dirty="0" smtClean="0">
              <a:solidFill>
                <a:srgbClr val="FFFFFF"/>
              </a:solidFill>
              <a:latin typeface="Comic Sans MS" pitchFamily="66" charset="0"/>
            </a:endParaRPr>
          </a:p>
        </p:txBody>
      </p:sp>
      <p:sp>
        <p:nvSpPr>
          <p:cNvPr id="3075" name="Rectangle 3"/>
          <p:cNvSpPr>
            <a:spLocks noGrp="1" noChangeArrowheads="1"/>
          </p:cNvSpPr>
          <p:nvPr>
            <p:ph type="body" idx="1"/>
          </p:nvPr>
        </p:nvSpPr>
        <p:spPr>
          <a:xfrm>
            <a:off x="152400" y="1905000"/>
            <a:ext cx="8839200" cy="53038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Chair, College of Arts and Science Conflict of Interest Committee (15 years)</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Chair, Ad-hoc Committee on UNC Sponsored Research</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Advisory Board, Office of Technology Development</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Advisory Board, Carolina Launch Pad</a:t>
            </a: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Chancellor's Task Force on Commercialization</a:t>
            </a:r>
          </a:p>
          <a:p>
            <a:pPr marL="114300" indent="0">
              <a:lnSpc>
                <a:spcPct val="80000"/>
              </a:lnSpc>
              <a:buClrTx/>
              <a:buNone/>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a:latin typeface="Comic Sans MS" pitchFamily="66" charset="0"/>
              </a:rPr>
              <a:t>Task Force on Industry Funding of Research</a:t>
            </a:r>
          </a:p>
          <a:p>
            <a:pPr marL="114300" indent="0">
              <a:lnSpc>
                <a:spcPct val="80000"/>
              </a:lnSpc>
              <a:buClrTx/>
              <a:buNone/>
            </a:pPr>
            <a:endParaRPr lang="en-US" sz="2800" dirty="0" smtClean="0">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dirty="0">
              <a:latin typeface="Comic Sans MS" pitchFamily="66" charset="0"/>
            </a:endParaRPr>
          </a:p>
        </p:txBody>
      </p:sp>
    </p:spTree>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14400"/>
            <a:ext cx="8991600" cy="838200"/>
          </a:xfrm>
        </p:spPr>
        <p:txBody>
          <a:bodyPr/>
          <a:lstStyle/>
          <a:p>
            <a:pPr algn="ctr"/>
            <a:r>
              <a:rPr lang="en-US" sz="4000" b="1" dirty="0" smtClean="0">
                <a:solidFill>
                  <a:srgbClr val="C00000"/>
                </a:solidFill>
                <a:latin typeface="Comic Sans MS" pitchFamily="66" charset="0"/>
              </a:rPr>
              <a:t/>
            </a:r>
            <a:br>
              <a:rPr lang="en-US" sz="4000" b="1" dirty="0" smtClean="0">
                <a:solidFill>
                  <a:srgbClr val="C00000"/>
                </a:solidFill>
                <a:latin typeface="Comic Sans MS" pitchFamily="66" charset="0"/>
              </a:rPr>
            </a:br>
            <a:r>
              <a:rPr lang="en-US" sz="4000" dirty="0" smtClean="0">
                <a:solidFill>
                  <a:schemeClr val="tx1"/>
                </a:solidFill>
                <a:latin typeface="Comic Sans MS" pitchFamily="66" charset="0"/>
              </a:rPr>
              <a:t>Important Implications for</a:t>
            </a:r>
            <a:br>
              <a:rPr lang="en-US" sz="4000" dirty="0" smtClean="0">
                <a:solidFill>
                  <a:schemeClr val="tx1"/>
                </a:solidFill>
                <a:latin typeface="Comic Sans MS" pitchFamily="66" charset="0"/>
              </a:rPr>
            </a:br>
            <a:r>
              <a:rPr lang="en-US" sz="4000" dirty="0" smtClean="0">
                <a:solidFill>
                  <a:schemeClr val="tx1"/>
                </a:solidFill>
                <a:latin typeface="Comic Sans MS" pitchFamily="66" charset="0"/>
              </a:rPr>
              <a:t>Institutional Governance</a:t>
            </a:r>
          </a:p>
        </p:txBody>
      </p:sp>
      <p:sp>
        <p:nvSpPr>
          <p:cNvPr id="2" name="Oval 1"/>
          <p:cNvSpPr/>
          <p:nvPr/>
        </p:nvSpPr>
        <p:spPr bwMode="auto">
          <a:xfrm>
            <a:off x="381000" y="4495800"/>
            <a:ext cx="8458200" cy="1943100"/>
          </a:xfrm>
          <a:prstGeom prst="ellipse">
            <a:avLst/>
          </a:prstGeom>
          <a:solidFill>
            <a:schemeClr val="accent4">
              <a:lumMod val="65000"/>
              <a:lumOff val="35000"/>
            </a:scheme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06400" lvl="2" algn="ctr">
              <a:lnSpc>
                <a:spcPct val="80000"/>
              </a:lnSpc>
            </a:pPr>
            <a:r>
              <a:rPr lang="en-US" sz="3200" dirty="0" smtClean="0">
                <a:solidFill>
                  <a:srgbClr val="FFFFFF"/>
                </a:solidFill>
                <a:latin typeface="Comic Sans MS" pitchFamily="66" charset="0"/>
              </a:rPr>
              <a:t>What are the implications for </a:t>
            </a:r>
            <a:r>
              <a:rPr lang="en-US" sz="3200" dirty="0">
                <a:solidFill>
                  <a:srgbClr val="FFFFFF"/>
                </a:solidFill>
                <a:latin typeface="Comic Sans MS" pitchFamily="66" charset="0"/>
              </a:rPr>
              <a:t>the traditional employer-employee relationship</a:t>
            </a:r>
            <a:r>
              <a:rPr lang="en-US" sz="3200" dirty="0" smtClean="0">
                <a:solidFill>
                  <a:srgbClr val="FFFFFF"/>
                </a:solidFill>
                <a:latin typeface="Comic Sans MS" pitchFamily="66" charset="0"/>
              </a:rPr>
              <a:t>?</a:t>
            </a:r>
            <a:endParaRPr lang="en-US" sz="3200" dirty="0">
              <a:solidFill>
                <a:srgbClr val="FFFFFF"/>
              </a:solidFill>
              <a:latin typeface="Comic Sans MS" pitchFamily="66" charset="0"/>
            </a:endParaRPr>
          </a:p>
        </p:txBody>
      </p:sp>
      <p:sp>
        <p:nvSpPr>
          <p:cNvPr id="3" name="Rounded Rectangle 2"/>
          <p:cNvSpPr/>
          <p:nvPr/>
        </p:nvSpPr>
        <p:spPr bwMode="auto">
          <a:xfrm>
            <a:off x="152400" y="1828800"/>
            <a:ext cx="3733800" cy="2514600"/>
          </a:xfrm>
          <a:prstGeom prst="roundRect">
            <a:avLst/>
          </a:prstGeom>
          <a:solidFill>
            <a:schemeClr val="bg2"/>
          </a:solidFill>
          <a:ln w="57150"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dirty="0">
                <a:solidFill>
                  <a:srgbClr val="FFFFFF"/>
                </a:solidFill>
                <a:latin typeface="Comic Sans MS" pitchFamily="66" charset="0"/>
              </a:rPr>
              <a:t>F</a:t>
            </a:r>
            <a:r>
              <a:rPr lang="en-US" sz="2400" dirty="0" smtClean="0">
                <a:solidFill>
                  <a:srgbClr val="FFFFFF"/>
                </a:solidFill>
                <a:latin typeface="Comic Sans MS" pitchFamily="66" charset="0"/>
              </a:rPr>
              <a:t>aculty are </a:t>
            </a:r>
            <a:r>
              <a:rPr lang="en-US" sz="2400" u="sng" dirty="0" smtClean="0">
                <a:solidFill>
                  <a:srgbClr val="FFFFFF"/>
                </a:solidFill>
                <a:latin typeface="Comic Sans MS" pitchFamily="66" charset="0"/>
              </a:rPr>
              <a:t>funding</a:t>
            </a:r>
            <a:r>
              <a:rPr lang="en-US" sz="2400" dirty="0" smtClean="0">
                <a:solidFill>
                  <a:srgbClr val="FFFFFF"/>
                </a:solidFill>
                <a:latin typeface="Comic Sans MS" pitchFamily="66" charset="0"/>
              </a:rPr>
              <a:t> an ever </a:t>
            </a:r>
            <a:r>
              <a:rPr lang="en-US" sz="2400" dirty="0">
                <a:solidFill>
                  <a:srgbClr val="FFFFFF"/>
                </a:solidFill>
                <a:latin typeface="Comic Sans MS" pitchFamily="66" charset="0"/>
              </a:rPr>
              <a:t>greater portion of </a:t>
            </a:r>
            <a:r>
              <a:rPr lang="en-US" sz="2400" dirty="0" smtClean="0">
                <a:solidFill>
                  <a:srgbClr val="FFFFFF"/>
                </a:solidFill>
                <a:latin typeface="Comic Sans MS" pitchFamily="66" charset="0"/>
              </a:rPr>
              <a:t>“university research” </a:t>
            </a:r>
            <a:r>
              <a:rPr lang="en-US" sz="2400" dirty="0">
                <a:solidFill>
                  <a:srgbClr val="FFFFFF"/>
                </a:solidFill>
                <a:latin typeface="Comic Sans MS" pitchFamily="66" charset="0"/>
              </a:rPr>
              <a:t>through competitively awarded </a:t>
            </a:r>
            <a:r>
              <a:rPr lang="en-US" sz="2400" dirty="0" smtClean="0">
                <a:solidFill>
                  <a:srgbClr val="FFFFFF"/>
                </a:solidFill>
                <a:latin typeface="Comic Sans MS" pitchFamily="66" charset="0"/>
              </a:rPr>
              <a:t>grants/contracts. </a:t>
            </a:r>
            <a:endParaRPr kumimoji="0" lang="en-US" sz="2400" b="0" i="0" u="none" strike="noStrike" cap="none" normalizeH="0" baseline="0" dirty="0" smtClean="0">
              <a:ln>
                <a:noFill/>
              </a:ln>
              <a:solidFill>
                <a:schemeClr val="tx1"/>
              </a:solidFill>
              <a:effectLst/>
            </a:endParaRPr>
          </a:p>
        </p:txBody>
      </p:sp>
      <p:sp>
        <p:nvSpPr>
          <p:cNvPr id="4" name="Rectangle 3"/>
          <p:cNvSpPr/>
          <p:nvPr/>
        </p:nvSpPr>
        <p:spPr bwMode="auto">
          <a:xfrm>
            <a:off x="4953000" y="2133600"/>
            <a:ext cx="3200400" cy="1981200"/>
          </a:xfrm>
          <a:prstGeom prst="rect">
            <a:avLst/>
          </a:prstGeom>
          <a:solidFill>
            <a:srgbClr val="FFFF00"/>
          </a:solid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28600" lvl="2" algn="ctr">
              <a:lnSpc>
                <a:spcPct val="80000"/>
              </a:lnSpc>
              <a:buClrTx/>
              <a:buNone/>
              <a:tabLst>
                <a:tab pos="114300" algn="l"/>
                <a:tab pos="177800" algn="l"/>
              </a:tabLst>
            </a:pPr>
            <a:endParaRPr lang="en-US" sz="1000" dirty="0" smtClean="0">
              <a:latin typeface="Comic Sans MS" pitchFamily="66" charset="0"/>
            </a:endParaRPr>
          </a:p>
          <a:p>
            <a:pPr marL="228600" lvl="2" algn="ctr">
              <a:lnSpc>
                <a:spcPct val="80000"/>
              </a:lnSpc>
              <a:buClrTx/>
              <a:buNone/>
              <a:tabLst>
                <a:tab pos="114300" algn="l"/>
                <a:tab pos="177800" algn="l"/>
              </a:tabLst>
            </a:pPr>
            <a:endParaRPr lang="en-US" sz="1000" dirty="0">
              <a:latin typeface="Comic Sans MS" pitchFamily="66" charset="0"/>
            </a:endParaRPr>
          </a:p>
          <a:p>
            <a:pPr marL="228600" lvl="2" algn="ctr">
              <a:lnSpc>
                <a:spcPct val="80000"/>
              </a:lnSpc>
              <a:buClrTx/>
              <a:buNone/>
              <a:tabLst>
                <a:tab pos="114300" algn="l"/>
                <a:tab pos="177800" algn="l"/>
              </a:tabLst>
            </a:pPr>
            <a:r>
              <a:rPr lang="en-US" sz="2400" dirty="0" smtClean="0">
                <a:latin typeface="Comic Sans MS" pitchFamily="66" charset="0"/>
              </a:rPr>
              <a:t>Frequently they provide </a:t>
            </a:r>
            <a:r>
              <a:rPr lang="en-US" sz="2400" dirty="0">
                <a:latin typeface="Comic Sans MS" pitchFamily="66" charset="0"/>
              </a:rPr>
              <a:t>most (</a:t>
            </a:r>
            <a:r>
              <a:rPr lang="en-US" sz="2400" dirty="0" smtClean="0">
                <a:latin typeface="Comic Sans MS" pitchFamily="66" charset="0"/>
              </a:rPr>
              <a:t>sometimes all) </a:t>
            </a:r>
            <a:r>
              <a:rPr lang="en-US" sz="2400" dirty="0">
                <a:latin typeface="Comic Sans MS" pitchFamily="66" charset="0"/>
              </a:rPr>
              <a:t>of their own salary from these </a:t>
            </a:r>
            <a:r>
              <a:rPr lang="en-US" sz="2400" dirty="0" smtClean="0">
                <a:latin typeface="Comic Sans MS" pitchFamily="66" charset="0"/>
              </a:rPr>
              <a:t>awards</a:t>
            </a:r>
            <a:r>
              <a:rPr lang="en-US" sz="2400" dirty="0">
                <a:latin typeface="Comic Sans MS" pitchFamily="66" charset="0"/>
              </a:rPr>
              <a:t>.</a:t>
            </a:r>
          </a:p>
        </p:txBody>
      </p:sp>
    </p:spTree>
    <p:extLst>
      <p:ext uri="{BB962C8B-B14F-4D97-AF65-F5344CB8AC3E}">
        <p14:creationId xmlns:p14="http://schemas.microsoft.com/office/powerpoint/2010/main" val="39286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914400"/>
            <a:ext cx="8991600" cy="838200"/>
          </a:xfrm>
        </p:spPr>
        <p:txBody>
          <a:bodyPr/>
          <a:lstStyle/>
          <a:p>
            <a:pPr algn="ctr"/>
            <a:r>
              <a:rPr lang="en-US" sz="4200" b="1" dirty="0" smtClean="0">
                <a:solidFill>
                  <a:srgbClr val="C00000"/>
                </a:solidFill>
                <a:latin typeface="Comic Sans MS" pitchFamily="66" charset="0"/>
              </a:rPr>
              <a:t/>
            </a:r>
            <a:br>
              <a:rPr lang="en-US" sz="4200" b="1" dirty="0" smtClean="0">
                <a:solidFill>
                  <a:srgbClr val="C00000"/>
                </a:solidFill>
                <a:latin typeface="Comic Sans MS" pitchFamily="66" charset="0"/>
              </a:rPr>
            </a:br>
            <a:r>
              <a:rPr lang="en-US" sz="4000" dirty="0">
                <a:solidFill>
                  <a:schemeClr val="tx1"/>
                </a:solidFill>
                <a:latin typeface="Comic Sans MS" pitchFamily="66" charset="0"/>
              </a:rPr>
              <a:t>Important Implications for</a:t>
            </a:r>
            <a:br>
              <a:rPr lang="en-US" sz="4000" dirty="0">
                <a:solidFill>
                  <a:schemeClr val="tx1"/>
                </a:solidFill>
                <a:latin typeface="Comic Sans MS" pitchFamily="66" charset="0"/>
              </a:rPr>
            </a:br>
            <a:r>
              <a:rPr lang="en-US" sz="4000" dirty="0">
                <a:solidFill>
                  <a:schemeClr val="tx1"/>
                </a:solidFill>
                <a:latin typeface="Comic Sans MS" pitchFamily="66" charset="0"/>
              </a:rPr>
              <a:t>Institutional Governance</a:t>
            </a:r>
            <a:endParaRPr lang="en-US" sz="4200" dirty="0" smtClean="0">
              <a:solidFill>
                <a:schemeClr val="tx1"/>
              </a:solidFill>
              <a:latin typeface="Comic Sans MS" pitchFamily="66" charset="0"/>
            </a:endParaRPr>
          </a:p>
        </p:txBody>
      </p:sp>
      <p:sp>
        <p:nvSpPr>
          <p:cNvPr id="37891" name="Rectangle 3"/>
          <p:cNvSpPr>
            <a:spLocks noGrp="1" noChangeArrowheads="1"/>
          </p:cNvSpPr>
          <p:nvPr>
            <p:ph type="body" idx="1"/>
          </p:nvPr>
        </p:nvSpPr>
        <p:spPr>
          <a:xfrm>
            <a:off x="304800" y="1600200"/>
            <a:ext cx="8686800" cy="3886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685800" lvl="2" indent="-457200">
              <a:lnSpc>
                <a:spcPct val="80000"/>
              </a:lnSpc>
              <a:buClrTx/>
              <a:buFont typeface="Wingdings" pitchFamily="2" charset="2"/>
              <a:buChar char="ü"/>
            </a:pPr>
            <a:r>
              <a:rPr lang="en-US" sz="2900" dirty="0">
                <a:latin typeface="Comic Sans MS" pitchFamily="66" charset="0"/>
              </a:rPr>
              <a:t>Are faculty pursuing knowledge or just 	 </a:t>
            </a:r>
            <a:r>
              <a:rPr lang="en-US" sz="2900" dirty="0" smtClean="0">
                <a:latin typeface="Comic Sans MS" pitchFamily="66" charset="0"/>
              </a:rPr>
              <a:t>“</a:t>
            </a:r>
            <a:r>
              <a:rPr lang="en-US" sz="2900" dirty="0">
                <a:latin typeface="Comic Sans MS" pitchFamily="66" charset="0"/>
              </a:rPr>
              <a:t>chasing available money?” </a:t>
            </a:r>
          </a:p>
          <a:p>
            <a:pPr marL="685800" lvl="2" indent="-457200">
              <a:lnSpc>
                <a:spcPct val="80000"/>
              </a:lnSpc>
              <a:buClrTx/>
              <a:buFont typeface="Wingdings" pitchFamily="2" charset="2"/>
              <a:buChar char="ü"/>
            </a:pPr>
            <a:r>
              <a:rPr lang="en-US" sz="2900" dirty="0" smtClean="0">
                <a:latin typeface="Comic Sans MS" pitchFamily="66" charset="0"/>
              </a:rPr>
              <a:t>How </a:t>
            </a:r>
            <a:r>
              <a:rPr lang="en-US" sz="2900" dirty="0">
                <a:latin typeface="Comic Sans MS" pitchFamily="66" charset="0"/>
              </a:rPr>
              <a:t>does an institution maintain balance </a:t>
            </a:r>
            <a:r>
              <a:rPr lang="en-US" sz="2900" dirty="0" smtClean="0">
                <a:latin typeface="Comic Sans MS" pitchFamily="66" charset="0"/>
              </a:rPr>
              <a:t>between </a:t>
            </a:r>
            <a:r>
              <a:rPr lang="en-US" sz="2900" dirty="0">
                <a:latin typeface="Comic Sans MS" pitchFamily="66" charset="0"/>
              </a:rPr>
              <a:t>teaching, research and public service </a:t>
            </a:r>
            <a:r>
              <a:rPr lang="en-US" sz="2900" dirty="0" smtClean="0">
                <a:latin typeface="Comic Sans MS" pitchFamily="66" charset="0"/>
              </a:rPr>
              <a:t>when </a:t>
            </a:r>
            <a:r>
              <a:rPr lang="en-US" sz="2900" dirty="0">
                <a:latin typeface="Comic Sans MS" pitchFamily="66" charset="0"/>
              </a:rPr>
              <a:t>funding for each varies so widely? 	</a:t>
            </a:r>
          </a:p>
          <a:p>
            <a:pPr marL="685800" lvl="2" indent="-457200">
              <a:lnSpc>
                <a:spcPct val="80000"/>
              </a:lnSpc>
              <a:buClrTx/>
              <a:buFont typeface="Wingdings" pitchFamily="2" charset="2"/>
              <a:buChar char="ü"/>
            </a:pPr>
            <a:r>
              <a:rPr lang="en-US" sz="2900" dirty="0" smtClean="0">
                <a:latin typeface="Comic Sans MS" pitchFamily="66" charset="0"/>
              </a:rPr>
              <a:t>As </a:t>
            </a:r>
            <a:r>
              <a:rPr lang="en-US" sz="2900" dirty="0">
                <a:latin typeface="Comic Sans MS" pitchFamily="66" charset="0"/>
              </a:rPr>
              <a:t>faculty work more closely with industry and </a:t>
            </a:r>
            <a:r>
              <a:rPr lang="en-US" sz="2900" dirty="0" smtClean="0">
                <a:latin typeface="Comic Sans MS" pitchFamily="66" charset="0"/>
              </a:rPr>
              <a:t>rely </a:t>
            </a:r>
            <a:r>
              <a:rPr lang="en-US" sz="2900" dirty="0">
                <a:latin typeface="Comic Sans MS" pitchFamily="66" charset="0"/>
              </a:rPr>
              <a:t>upon industry money to support </a:t>
            </a:r>
            <a:r>
              <a:rPr lang="en-US" sz="2900" dirty="0" smtClean="0">
                <a:latin typeface="Comic Sans MS" pitchFamily="66" charset="0"/>
              </a:rPr>
              <a:t>their research</a:t>
            </a:r>
            <a:r>
              <a:rPr lang="en-US" sz="2900" dirty="0">
                <a:latin typeface="Comic Sans MS" pitchFamily="66" charset="0"/>
              </a:rPr>
              <a:t>, </a:t>
            </a:r>
            <a:r>
              <a:rPr lang="en-US" sz="2900" dirty="0" smtClean="0">
                <a:latin typeface="Comic Sans MS" pitchFamily="66" charset="0"/>
              </a:rPr>
              <a:t>how do universities protect academic integrity and scientific impartiality?</a:t>
            </a:r>
          </a:p>
          <a:p>
            <a:pPr marL="228600" lvl="2" indent="0">
              <a:lnSpc>
                <a:spcPct val="80000"/>
              </a:lnSpc>
              <a:buClrTx/>
              <a:buNone/>
            </a:pPr>
            <a:endParaRPr lang="en-US" sz="2800" dirty="0">
              <a:latin typeface="Comic Sans MS" pitchFamily="66" charset="0"/>
            </a:endParaRPr>
          </a:p>
          <a:p>
            <a:pPr marL="406400" indent="-292100">
              <a:lnSpc>
                <a:spcPct val="80000"/>
              </a:lnSpc>
              <a:buClr>
                <a:schemeClr val="tx1"/>
              </a:buClr>
              <a:buNone/>
            </a:pPr>
            <a:endParaRPr lang="en-US" b="1" dirty="0">
              <a:latin typeface="Comic Sans MS" pitchFamily="66" charset="0"/>
            </a:endParaRPr>
          </a:p>
        </p:txBody>
      </p:sp>
      <p:sp>
        <p:nvSpPr>
          <p:cNvPr id="3" name="Rectangle 2"/>
          <p:cNvSpPr/>
          <p:nvPr/>
        </p:nvSpPr>
        <p:spPr bwMode="auto">
          <a:xfrm>
            <a:off x="3581400" y="5715000"/>
            <a:ext cx="5257800" cy="597188"/>
          </a:xfrm>
          <a:prstGeom prst="rect">
            <a:avLst/>
          </a:prstGeom>
          <a:solidFill>
            <a:srgbClr val="FFC0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lvl="2"/>
            <a:r>
              <a:rPr lang="en-US" sz="3000" dirty="0">
                <a:latin typeface="Comic Sans MS" pitchFamily="66" charset="0"/>
              </a:rPr>
              <a:t>Conflict of Interest Issues!</a:t>
            </a:r>
          </a:p>
        </p:txBody>
      </p:sp>
    </p:spTree>
    <p:extLst>
      <p:ext uri="{BB962C8B-B14F-4D97-AF65-F5344CB8AC3E}">
        <p14:creationId xmlns:p14="http://schemas.microsoft.com/office/powerpoint/2010/main" val="355391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152400"/>
            <a:ext cx="8839200" cy="838200"/>
          </a:xfrm>
          <a:solidFill>
            <a:schemeClr val="bg1">
              <a:lumMod val="25000"/>
            </a:schemeClr>
          </a:solidFill>
          <a:ln w="57150">
            <a:solidFill>
              <a:schemeClr val="tx1"/>
            </a:solidFill>
          </a:ln>
          <a:effectLst>
            <a:outerShdw blurRad="63500" sx="102000" sy="102000" algn="ctr" rotWithShape="0">
              <a:prstClr val="black">
                <a:alpha val="40000"/>
              </a:prstClr>
            </a:outerShdw>
          </a:effectLst>
        </p:spPr>
        <p:txBody>
          <a:bodyPr/>
          <a:lstStyle/>
          <a:p>
            <a:pPr algn="ctr"/>
            <a:r>
              <a:rPr lang="en-US" dirty="0" smtClean="0">
                <a:solidFill>
                  <a:srgbClr val="FFFFFF"/>
                </a:solidFill>
                <a:latin typeface="Comic Sans MS" pitchFamily="66" charset="0"/>
              </a:rPr>
              <a:t>Last Thoughts for </a:t>
            </a:r>
            <a:r>
              <a:rPr lang="en-US" dirty="0">
                <a:solidFill>
                  <a:srgbClr val="FFFFFF"/>
                </a:solidFill>
                <a:latin typeface="Comic Sans MS" pitchFamily="66" charset="0"/>
              </a:rPr>
              <a:t>T</a:t>
            </a:r>
            <a:r>
              <a:rPr lang="en-US" dirty="0" smtClean="0">
                <a:solidFill>
                  <a:srgbClr val="FFFFFF"/>
                </a:solidFill>
                <a:latin typeface="Comic Sans MS" pitchFamily="66" charset="0"/>
              </a:rPr>
              <a:t>oday!</a:t>
            </a:r>
          </a:p>
        </p:txBody>
      </p:sp>
      <p:sp>
        <p:nvSpPr>
          <p:cNvPr id="37891" name="Rectangle 3"/>
          <p:cNvSpPr>
            <a:spLocks noGrp="1" noChangeArrowheads="1"/>
          </p:cNvSpPr>
          <p:nvPr>
            <p:ph type="body" idx="1"/>
          </p:nvPr>
        </p:nvSpPr>
        <p:spPr>
          <a:xfrm>
            <a:off x="0" y="1143000"/>
            <a:ext cx="9144000" cy="49530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406400" indent="-292100">
              <a:lnSpc>
                <a:spcPct val="80000"/>
              </a:lnSpc>
              <a:buClr>
                <a:schemeClr val="tx1"/>
              </a:buClr>
            </a:pPr>
            <a:r>
              <a:rPr lang="en-US" dirty="0" smtClean="0">
                <a:latin typeface="Comic Sans MS" pitchFamily="66" charset="0"/>
              </a:rPr>
              <a:t>The current federal budget crisis (and the overall mood of the country concerning the budget deficit) may jeopardize future </a:t>
            </a:r>
            <a:r>
              <a:rPr lang="en-US" dirty="0">
                <a:latin typeface="Comic Sans MS" pitchFamily="66" charset="0"/>
              </a:rPr>
              <a:t>funding of </a:t>
            </a:r>
            <a:r>
              <a:rPr lang="en-US" dirty="0" smtClean="0">
                <a:latin typeface="Comic Sans MS" pitchFamily="66" charset="0"/>
              </a:rPr>
              <a:t>university-based research!  </a:t>
            </a:r>
          </a:p>
          <a:p>
            <a:pPr marL="406400" indent="-292100">
              <a:lnSpc>
                <a:spcPct val="80000"/>
              </a:lnSpc>
              <a:buClr>
                <a:schemeClr val="tx1"/>
              </a:buClr>
            </a:pPr>
            <a:endParaRPr lang="en-US" sz="1200" dirty="0">
              <a:latin typeface="Comic Sans MS" pitchFamily="66" charset="0"/>
            </a:endParaRPr>
          </a:p>
          <a:p>
            <a:pPr marL="406400" indent="-292100">
              <a:lnSpc>
                <a:spcPct val="80000"/>
              </a:lnSpc>
              <a:buClr>
                <a:schemeClr val="tx1"/>
              </a:buClr>
            </a:pPr>
            <a:r>
              <a:rPr lang="en-US" dirty="0" smtClean="0">
                <a:latin typeface="Comic Sans MS" pitchFamily="66" charset="0"/>
              </a:rPr>
              <a:t>The loss of future industries and the jobs these industries would create may be the unintended consequence of these cuts. </a:t>
            </a:r>
          </a:p>
          <a:p>
            <a:pPr marL="114300" indent="0">
              <a:lnSpc>
                <a:spcPct val="80000"/>
              </a:lnSpc>
              <a:buClr>
                <a:schemeClr val="tx1"/>
              </a:buClr>
              <a:buNone/>
            </a:pPr>
            <a:endParaRPr lang="en-US" sz="1200" dirty="0" smtClean="0">
              <a:latin typeface="Comic Sans MS" pitchFamily="66" charset="0"/>
            </a:endParaRPr>
          </a:p>
          <a:p>
            <a:pPr marL="406400" indent="-292100">
              <a:lnSpc>
                <a:spcPct val="80000"/>
              </a:lnSpc>
              <a:buClr>
                <a:schemeClr val="tx1"/>
              </a:buClr>
            </a:pPr>
            <a:r>
              <a:rPr lang="en-US" dirty="0" smtClean="0">
                <a:latin typeface="Comic Sans MS" pitchFamily="66" charset="0"/>
              </a:rPr>
              <a:t>This disturbing trend is not new - from 1970 to 1995 federal support for research in the physical sciences as a fraction of GDP declined by 54% and in engineering by 51%.</a:t>
            </a:r>
          </a:p>
          <a:p>
            <a:pPr marL="406400" indent="-292100">
              <a:lnSpc>
                <a:spcPct val="80000"/>
              </a:lnSpc>
              <a:buClr>
                <a:schemeClr val="tx1"/>
              </a:buClr>
              <a:buFont typeface="Wingdings" pitchFamily="2" charset="2"/>
              <a:buNone/>
            </a:pPr>
            <a:endParaRPr lang="en-US" sz="1200" dirty="0" smtClean="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 y="152400"/>
            <a:ext cx="8839200" cy="838200"/>
          </a:xfrm>
          <a:solidFill>
            <a:schemeClr val="bg1">
              <a:lumMod val="25000"/>
            </a:schemeClr>
          </a:solidFill>
          <a:ln w="57150">
            <a:solidFill>
              <a:schemeClr val="tx1"/>
            </a:solidFill>
          </a:ln>
          <a:effectLst>
            <a:outerShdw blurRad="63500" sx="102000" sy="102000" algn="ctr" rotWithShape="0">
              <a:prstClr val="black">
                <a:alpha val="40000"/>
              </a:prstClr>
            </a:outerShdw>
          </a:effectLst>
        </p:spPr>
        <p:txBody>
          <a:bodyPr/>
          <a:lstStyle/>
          <a:p>
            <a:pPr algn="ctr"/>
            <a:r>
              <a:rPr lang="en-US" dirty="0" smtClean="0">
                <a:solidFill>
                  <a:srgbClr val="FFFFFF"/>
                </a:solidFill>
                <a:latin typeface="Comic Sans MS" pitchFamily="66" charset="0"/>
              </a:rPr>
              <a:t>Last Thoughts for </a:t>
            </a:r>
            <a:r>
              <a:rPr lang="en-US" dirty="0">
                <a:solidFill>
                  <a:srgbClr val="FFFFFF"/>
                </a:solidFill>
                <a:latin typeface="Comic Sans MS" pitchFamily="66" charset="0"/>
              </a:rPr>
              <a:t>T</a:t>
            </a:r>
            <a:r>
              <a:rPr lang="en-US" dirty="0" smtClean="0">
                <a:solidFill>
                  <a:srgbClr val="FFFFFF"/>
                </a:solidFill>
                <a:latin typeface="Comic Sans MS" pitchFamily="66" charset="0"/>
              </a:rPr>
              <a:t>oday!</a:t>
            </a:r>
          </a:p>
        </p:txBody>
      </p:sp>
      <p:sp>
        <p:nvSpPr>
          <p:cNvPr id="37891" name="Rectangle 3"/>
          <p:cNvSpPr>
            <a:spLocks noGrp="1" noChangeArrowheads="1"/>
          </p:cNvSpPr>
          <p:nvPr>
            <p:ph type="body" idx="1"/>
          </p:nvPr>
        </p:nvSpPr>
        <p:spPr>
          <a:xfrm>
            <a:off x="152400" y="1447800"/>
            <a:ext cx="8534400" cy="5029200"/>
          </a:xfrm>
        </p:spPr>
        <p:txBody>
          <a:bodyPr/>
          <a:lstStyle/>
          <a:p>
            <a:pPr marL="406400" indent="-292100">
              <a:lnSpc>
                <a:spcPct val="80000"/>
              </a:lnSpc>
              <a:buClr>
                <a:schemeClr val="tx1"/>
              </a:buClr>
              <a:buFont typeface="Wingdings" pitchFamily="2" charset="2"/>
              <a:buNone/>
            </a:pPr>
            <a:endParaRPr lang="en-US" sz="1600" dirty="0" smtClean="0">
              <a:latin typeface="Comic Sans MS" pitchFamily="66" charset="0"/>
            </a:endParaRPr>
          </a:p>
          <a:p>
            <a:pPr marL="114300" indent="0" algn="ctr">
              <a:lnSpc>
                <a:spcPct val="80000"/>
              </a:lnSpc>
              <a:buClr>
                <a:schemeClr val="tx1"/>
              </a:buClr>
              <a:buNone/>
            </a:pPr>
            <a:r>
              <a:rPr lang="en-US" sz="3600" dirty="0">
                <a:latin typeface="Comic Sans MS" pitchFamily="66" charset="0"/>
              </a:rPr>
              <a:t>Reducing research funding to balance the budget is sort of like </a:t>
            </a:r>
            <a:r>
              <a:rPr lang="en-US" sz="3600" dirty="0" smtClean="0">
                <a:latin typeface="Comic Sans MS" pitchFamily="66" charset="0"/>
              </a:rPr>
              <a:t>making </a:t>
            </a:r>
            <a:r>
              <a:rPr lang="en-US" sz="3600" dirty="0">
                <a:latin typeface="Comic Sans MS" pitchFamily="66" charset="0"/>
              </a:rPr>
              <a:t>an overweight aircraft flight-worthy by removing an engine</a:t>
            </a:r>
            <a:r>
              <a:rPr lang="en-US" sz="3600" dirty="0" smtClean="0">
                <a:latin typeface="Comic Sans MS" pitchFamily="66" charset="0"/>
              </a:rPr>
              <a:t>!</a:t>
            </a:r>
          </a:p>
          <a:p>
            <a:pPr marL="114300" indent="0">
              <a:lnSpc>
                <a:spcPct val="80000"/>
              </a:lnSpc>
              <a:buClr>
                <a:schemeClr val="tx1"/>
              </a:buClr>
              <a:buNone/>
            </a:pPr>
            <a:endParaRPr lang="en-US" b="1" dirty="0">
              <a:latin typeface="Comic Sans MS" pitchFamily="66" charset="0"/>
            </a:endParaRPr>
          </a:p>
          <a:p>
            <a:pPr marL="114300" indent="0">
              <a:lnSpc>
                <a:spcPct val="80000"/>
              </a:lnSpc>
              <a:buClr>
                <a:schemeClr val="tx1"/>
              </a:buClr>
              <a:buNone/>
            </a:pPr>
            <a:r>
              <a:rPr lang="en-US" b="1">
                <a:latin typeface="Comic Sans MS" pitchFamily="66" charset="0"/>
              </a:rPr>
              <a:t> </a:t>
            </a:r>
            <a:r>
              <a:rPr lang="en-US" b="1" smtClean="0">
                <a:latin typeface="Comic Sans MS" pitchFamily="66" charset="0"/>
              </a:rPr>
              <a:t> </a:t>
            </a:r>
            <a:r>
              <a:rPr lang="en-US" sz="3600" smtClean="0">
                <a:latin typeface="Comic Sans MS" pitchFamily="66" charset="0"/>
              </a:rPr>
              <a:t>Or</a:t>
            </a:r>
            <a:r>
              <a:rPr lang="en-US" sz="3600" dirty="0" smtClean="0">
                <a:latin typeface="Comic Sans MS" pitchFamily="66" charset="0"/>
              </a:rPr>
              <a:t>, to use an </a:t>
            </a:r>
            <a:r>
              <a:rPr lang="en-US" sz="3600" smtClean="0">
                <a:latin typeface="Comic Sans MS" pitchFamily="66" charset="0"/>
              </a:rPr>
              <a:t>agricultural example:</a:t>
            </a:r>
            <a:endParaRPr lang="en-US" sz="3600" dirty="0" smtClean="0">
              <a:latin typeface="Comic Sans MS" pitchFamily="66" charset="0"/>
            </a:endParaRPr>
          </a:p>
          <a:p>
            <a:pPr marL="114300" indent="0">
              <a:lnSpc>
                <a:spcPct val="80000"/>
              </a:lnSpc>
              <a:buClr>
                <a:schemeClr val="tx1"/>
              </a:buClr>
              <a:buNone/>
            </a:pPr>
            <a:r>
              <a:rPr lang="en-US" sz="1600" b="1" dirty="0" smtClean="0">
                <a:latin typeface="Comic Sans MS" pitchFamily="66" charset="0"/>
              </a:rPr>
              <a:t> </a:t>
            </a:r>
            <a:endParaRPr lang="en-US" dirty="0">
              <a:latin typeface="Comic Sans MS" pitchFamily="66" charset="0"/>
            </a:endParaRPr>
          </a:p>
          <a:p>
            <a:pPr marL="114300" indent="0">
              <a:lnSpc>
                <a:spcPct val="80000"/>
              </a:lnSpc>
              <a:buClr>
                <a:schemeClr val="tx1"/>
              </a:buClr>
              <a:buNone/>
            </a:pPr>
            <a:endParaRPr lang="en-US" dirty="0" smtClean="0">
              <a:latin typeface="Comic Sans MS" pitchFamily="66" charset="0"/>
            </a:endParaRPr>
          </a:p>
        </p:txBody>
      </p:sp>
      <p:sp>
        <p:nvSpPr>
          <p:cNvPr id="3" name="Oval 2"/>
          <p:cNvSpPr/>
          <p:nvPr/>
        </p:nvSpPr>
        <p:spPr bwMode="auto">
          <a:xfrm>
            <a:off x="381000" y="4800600"/>
            <a:ext cx="8229600" cy="1447800"/>
          </a:xfrm>
          <a:prstGeom prst="ellipse">
            <a:avLst/>
          </a:prstGeom>
          <a:solidFill>
            <a:schemeClr val="accent6">
              <a:lumMod val="5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4300" indent="0" algn="ctr">
              <a:lnSpc>
                <a:spcPct val="80000"/>
              </a:lnSpc>
              <a:buClr>
                <a:schemeClr val="tx1"/>
              </a:buClr>
              <a:buNone/>
            </a:pPr>
            <a:r>
              <a:rPr lang="en-US" sz="4000" dirty="0">
                <a:solidFill>
                  <a:srgbClr val="FFFFFF"/>
                </a:solidFill>
                <a:latin typeface="Comic Sans MS" pitchFamily="66" charset="0"/>
              </a:rPr>
              <a:t>It’s like eating your seed corn!</a:t>
            </a:r>
          </a:p>
          <a:p>
            <a:endParaRPr lang="en-US" sz="800" dirty="0">
              <a:latin typeface="Comic Sans MS" pitchFamily="66" charset="0"/>
            </a:endParaRPr>
          </a:p>
        </p:txBody>
      </p:sp>
    </p:spTree>
    <p:extLst>
      <p:ext uri="{BB962C8B-B14F-4D97-AF65-F5344CB8AC3E}">
        <p14:creationId xmlns:p14="http://schemas.microsoft.com/office/powerpoint/2010/main" val="109456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uiExpand="1" build="p"/>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76200" y="1371600"/>
            <a:ext cx="89916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2800" u="sng" dirty="0" smtClean="0">
                <a:latin typeface="Comic Sans MS" pitchFamily="66" charset="0"/>
              </a:rPr>
              <a:t>Focus</a:t>
            </a:r>
            <a:r>
              <a:rPr lang="en-US" sz="2800" dirty="0" smtClean="0">
                <a:latin typeface="Comic Sans MS" pitchFamily="66" charset="0"/>
              </a:rPr>
              <a:t> - The course </a:t>
            </a:r>
            <a:r>
              <a:rPr lang="en-US" sz="2800" dirty="0">
                <a:latin typeface="Comic Sans MS" pitchFamily="66" charset="0"/>
              </a:rPr>
              <a:t>is a comprehensive </a:t>
            </a:r>
            <a:r>
              <a:rPr lang="en-US" sz="2800" dirty="0" smtClean="0">
                <a:latin typeface="Comic Sans MS" pitchFamily="66" charset="0"/>
              </a:rPr>
              <a:t>review of  academic </a:t>
            </a:r>
            <a:r>
              <a:rPr lang="en-US" sz="2800" dirty="0">
                <a:latin typeface="Comic Sans MS" pitchFamily="66" charset="0"/>
              </a:rPr>
              <a:t>research administration</a:t>
            </a:r>
            <a:r>
              <a:rPr lang="en-US" sz="2800" dirty="0" smtClean="0">
                <a:latin typeface="Comic Sans MS" pitchFamily="66" charset="0"/>
              </a:rPr>
              <a:t>.</a:t>
            </a:r>
          </a:p>
          <a:p>
            <a:pPr marL="114300" indent="0">
              <a:lnSpc>
                <a:spcPct val="80000"/>
              </a:lnSpc>
              <a:buClrTx/>
              <a:buNone/>
            </a:pPr>
            <a:r>
              <a:rPr lang="en-US" sz="1200" dirty="0" smtClean="0">
                <a:latin typeface="Comic Sans MS" pitchFamily="66" charset="0"/>
              </a:rPr>
              <a:t> </a:t>
            </a:r>
            <a:endParaRPr lang="en-US" sz="1200" dirty="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It’s not a course on how research administration is handled at UNC.  </a:t>
            </a:r>
            <a:r>
              <a:rPr lang="en-US" sz="2800" dirty="0" smtClean="0">
                <a:latin typeface="Comic Sans MS" pitchFamily="66" charset="0"/>
              </a:rPr>
              <a:t>However, I will inevitably use UNC examples along the way.</a:t>
            </a:r>
          </a:p>
          <a:p>
            <a:pPr marL="114300" indent="0">
              <a:lnSpc>
                <a:spcPct val="80000"/>
              </a:lnSpc>
              <a:buClrTx/>
              <a:buNone/>
            </a:pPr>
            <a:r>
              <a:rPr lang="en-US" sz="1200" dirty="0" smtClean="0">
                <a:latin typeface="Comic Sans MS" pitchFamily="66" charset="0"/>
              </a:rPr>
              <a:t> </a:t>
            </a:r>
            <a:endParaRPr lang="en-US" sz="800" dirty="0" smtClean="0">
              <a:latin typeface="Comic Sans MS" pitchFamily="66" charset="0"/>
            </a:endParaRPr>
          </a:p>
          <a:p>
            <a:pPr marL="571500" indent="-457200">
              <a:lnSpc>
                <a:spcPct val="80000"/>
              </a:lnSpc>
              <a:buClrTx/>
              <a:buFont typeface="Wingdings" pitchFamily="2" charset="2"/>
              <a:buChar char="ü"/>
            </a:pPr>
            <a:r>
              <a:rPr lang="en-US" sz="2800" u="sng" dirty="0">
                <a:latin typeface="Comic Sans MS" pitchFamily="66" charset="0"/>
              </a:rPr>
              <a:t>T</a:t>
            </a:r>
            <a:r>
              <a:rPr lang="en-US" sz="2800" u="sng" dirty="0" smtClean="0">
                <a:latin typeface="Comic Sans MS" pitchFamily="66" charset="0"/>
              </a:rPr>
              <a:t>arget audience</a:t>
            </a:r>
            <a:r>
              <a:rPr lang="en-US" sz="2800" dirty="0" smtClean="0">
                <a:latin typeface="Comic Sans MS" pitchFamily="66" charset="0"/>
              </a:rPr>
              <a:t> – PhD and MS students interested in a career in academia (or industry).</a:t>
            </a:r>
          </a:p>
          <a:p>
            <a:pPr marL="114300" indent="0">
              <a:lnSpc>
                <a:spcPct val="80000"/>
              </a:lnSpc>
              <a:buClrTx/>
              <a:buNone/>
            </a:pPr>
            <a:endParaRPr lang="en-US" sz="12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In m</a:t>
            </a:r>
            <a:r>
              <a:rPr lang="en-US" sz="2800" dirty="0" smtClean="0">
                <a:latin typeface="Comic Sans MS" pitchFamily="66" charset="0"/>
              </a:rPr>
              <a:t>any ways, the course is quite useful </a:t>
            </a:r>
            <a:r>
              <a:rPr lang="en-US" sz="2800" dirty="0" smtClean="0">
                <a:latin typeface="Comic Sans MS" pitchFamily="66" charset="0"/>
              </a:rPr>
              <a:t>for </a:t>
            </a:r>
            <a:r>
              <a:rPr lang="en-US" sz="2800" dirty="0" smtClean="0">
                <a:latin typeface="Comic Sans MS" pitchFamily="66" charset="0"/>
              </a:rPr>
              <a:t>current administrators and students interested in a career in academic research administration as well. </a:t>
            </a:r>
            <a:endParaRPr lang="en-US" sz="2800" dirty="0" smtClean="0">
              <a:solidFill>
                <a:schemeClr val="accent2">
                  <a:lumMod val="50000"/>
                </a:schemeClr>
              </a:solidFill>
              <a:latin typeface="Comic Sans MS" pitchFamily="66" charset="0"/>
            </a:endParaRP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
        <p:nvSpPr>
          <p:cNvPr id="6"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About the Course</a:t>
            </a:r>
            <a:endParaRPr lang="en-US" sz="4800" b="1" dirty="0" smtClean="0">
              <a:solidFill>
                <a:srgbClr val="FFFFFF"/>
              </a:solidFill>
              <a:latin typeface="Comic Sans MS" pitchFamily="66" charset="0"/>
            </a:endParaRPr>
          </a:p>
        </p:txBody>
      </p:sp>
    </p:spTree>
    <p:extLst>
      <p:ext uri="{BB962C8B-B14F-4D97-AF65-F5344CB8AC3E}">
        <p14:creationId xmlns:p14="http://schemas.microsoft.com/office/powerpoint/2010/main" val="2156233794"/>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76200" y="1371600"/>
            <a:ext cx="9144000" cy="5151438"/>
          </a:xfrm>
        </p:spPr>
        <p:txBody>
          <a:bodyPr/>
          <a:lstStyle/>
          <a:p>
            <a:pPr marL="406400" indent="-292100">
              <a:lnSpc>
                <a:spcPct val="80000"/>
              </a:lnSpc>
              <a:spcBef>
                <a:spcPct val="50000"/>
              </a:spcBef>
              <a:buClr>
                <a:schemeClr val="tx2"/>
              </a:buClr>
            </a:pPr>
            <a:endParaRPr lang="en-US" sz="1400" b="1" dirty="0" smtClean="0">
              <a:latin typeface="Comic Sans MS" pitchFamily="66" charset="0"/>
            </a:endParaRPr>
          </a:p>
          <a:p>
            <a:pPr marL="571500" indent="-457200">
              <a:lnSpc>
                <a:spcPct val="80000"/>
              </a:lnSpc>
              <a:buClrTx/>
              <a:buFont typeface="Wingdings" pitchFamily="2" charset="2"/>
              <a:buChar char="ü"/>
            </a:pPr>
            <a:r>
              <a:rPr lang="en-US" sz="3000" dirty="0" smtClean="0">
                <a:latin typeface="Comic Sans MS" pitchFamily="66" charset="0"/>
              </a:rPr>
              <a:t>Research Awards (14 lectures) 1-10 to 2-26</a:t>
            </a:r>
          </a:p>
          <a:p>
            <a:pPr marL="114300" indent="0">
              <a:lnSpc>
                <a:spcPct val="80000"/>
              </a:lnSpc>
              <a:buClrTx/>
              <a:buNone/>
            </a:pPr>
            <a:endParaRPr lang="en-US" sz="1200" dirty="0" smtClean="0">
              <a:solidFill>
                <a:schemeClr val="accent2">
                  <a:lumMod val="50000"/>
                </a:schemeClr>
              </a:solidFill>
              <a:latin typeface="Comic Sans MS" pitchFamily="66" charset="0"/>
            </a:endParaRPr>
          </a:p>
          <a:p>
            <a:pPr marL="114300" indent="0">
              <a:lnSpc>
                <a:spcPct val="80000"/>
              </a:lnSpc>
              <a:buClrTx/>
              <a:buNone/>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Research Ethics (3 lectures) 2-28 to 3-7</a:t>
            </a:r>
          </a:p>
          <a:p>
            <a:pPr marL="114300" indent="0">
              <a:lnSpc>
                <a:spcPct val="80000"/>
              </a:lnSpc>
              <a:buClrTx/>
              <a:buNone/>
            </a:pPr>
            <a:endParaRPr lang="en-US" sz="1200" dirty="0" smtClean="0">
              <a:solidFill>
                <a:schemeClr val="accent2">
                  <a:lumMod val="50000"/>
                </a:schemeClr>
              </a:solidFill>
              <a:latin typeface="Comic Sans MS" pitchFamily="66" charset="0"/>
            </a:endParaRPr>
          </a:p>
          <a:p>
            <a:pPr marL="406400" indent="-292100">
              <a:lnSpc>
                <a:spcPct val="80000"/>
              </a:lnSpc>
              <a:buClrTx/>
              <a:buFont typeface="Wingdings" pitchFamily="2" charset="2"/>
              <a:buChar char="ü"/>
            </a:pPr>
            <a:endParaRPr lang="en-US" sz="8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Project Management and Supervision (5 lectures) 3-19 to 4-2</a:t>
            </a:r>
          </a:p>
          <a:p>
            <a:pPr marL="114300" indent="0">
              <a:lnSpc>
                <a:spcPct val="80000"/>
              </a:lnSpc>
              <a:buClrTx/>
              <a:buNone/>
            </a:pPr>
            <a:endParaRPr lang="en-US" sz="1200" dirty="0" smtClean="0">
              <a:latin typeface="Comic Sans MS" pitchFamily="66" charset="0"/>
            </a:endParaRPr>
          </a:p>
          <a:p>
            <a:pPr marL="571500" indent="-457200">
              <a:lnSpc>
                <a:spcPct val="80000"/>
              </a:lnSpc>
              <a:buClrTx/>
              <a:buFont typeface="Wingdings" pitchFamily="2" charset="2"/>
              <a:buChar char="ü"/>
            </a:pPr>
            <a:r>
              <a:rPr lang="en-US" sz="2800" dirty="0" smtClean="0">
                <a:latin typeface="Comic Sans MS" pitchFamily="66" charset="0"/>
              </a:rPr>
              <a:t>Intellectual Property and Entrepreneurship (7 lectures) 4-4 to 4-25</a:t>
            </a:r>
            <a:endParaRPr lang="en-US" sz="2800" dirty="0" smtClean="0">
              <a:solidFill>
                <a:schemeClr val="accent2">
                  <a:lumMod val="50000"/>
                </a:schemeClr>
              </a:solidFill>
              <a:latin typeface="Comic Sans MS" pitchFamily="66" charset="0"/>
            </a:endParaRPr>
          </a:p>
          <a:p>
            <a:pPr marL="406400" indent="-292100">
              <a:lnSpc>
                <a:spcPct val="80000"/>
              </a:lnSpc>
              <a:buClrTx/>
              <a:buFont typeface="Wingdings" pitchFamily="2" charset="2"/>
              <a:buChar char="ü"/>
            </a:pPr>
            <a:endParaRPr lang="en-US" sz="800" dirty="0" smtClean="0">
              <a:solidFill>
                <a:srgbClr val="C00000"/>
              </a:solidFill>
              <a:latin typeface="Comic Sans MS" pitchFamily="66" charset="0"/>
            </a:endParaRPr>
          </a:p>
        </p:txBody>
      </p:sp>
      <p:sp>
        <p:nvSpPr>
          <p:cNvPr id="7172" name="Rectangle 4"/>
          <p:cNvSpPr>
            <a:spLocks noChangeArrowheads="1"/>
          </p:cNvSpPr>
          <p:nvPr/>
        </p:nvSpPr>
        <p:spPr bwMode="auto">
          <a:xfrm>
            <a:off x="0" y="158750"/>
            <a:ext cx="184150" cy="139700"/>
          </a:xfrm>
          <a:prstGeom prst="rect">
            <a:avLst/>
          </a:prstGeom>
          <a:noFill/>
          <a:ln w="12700">
            <a:noFill/>
            <a:miter lim="800000"/>
            <a:headEnd/>
            <a:tailEnd/>
          </a:ln>
        </p:spPr>
        <p:txBody>
          <a:bodyPr wrap="none" anchor="ctr">
            <a:spAutoFit/>
          </a:bodyPr>
          <a:lstStyle/>
          <a:p>
            <a:pPr>
              <a:tabLst>
                <a:tab pos="685800" algn="l"/>
              </a:tabLst>
            </a:pPr>
            <a:endParaRPr lang="en-US">
              <a:latin typeface="Comic Sans MS" pitchFamily="66" charset="0"/>
            </a:endParaRPr>
          </a:p>
        </p:txBody>
      </p:sp>
      <p:sp>
        <p:nvSpPr>
          <p:cNvPr id="6" name="Rectangle 2"/>
          <p:cNvSpPr>
            <a:spLocks noGrp="1" noChangeArrowheads="1"/>
          </p:cNvSpPr>
          <p:nvPr>
            <p:ph type="title"/>
          </p:nvPr>
        </p:nvSpPr>
        <p:spPr>
          <a:xfrm>
            <a:off x="381000" y="228600"/>
            <a:ext cx="8382000" cy="838200"/>
          </a:xfrm>
          <a:solidFill>
            <a:schemeClr val="accent6">
              <a:lumMod val="50000"/>
            </a:schemeClr>
          </a:solidFill>
          <a:ln w="57150">
            <a:solidFill>
              <a:schemeClr val="tx1"/>
            </a:solidFill>
          </a:ln>
          <a:effectLst/>
        </p:spPr>
        <p:txBody>
          <a:bodyPr/>
          <a:lstStyle/>
          <a:p>
            <a:pPr algn="ctr"/>
            <a:r>
              <a:rPr lang="en-US" sz="4800" dirty="0" smtClean="0">
                <a:solidFill>
                  <a:srgbClr val="FFFFFF"/>
                </a:solidFill>
                <a:latin typeface="Comic Sans MS" pitchFamily="66" charset="0"/>
              </a:rPr>
              <a:t>Four Sections of Course</a:t>
            </a:r>
            <a:endParaRPr lang="en-US" sz="4800" b="1" dirty="0" smtClean="0">
              <a:solidFill>
                <a:srgbClr val="FFFFFF"/>
              </a:solidFill>
              <a:latin typeface="Comic Sans MS" pitchFamily="66" charset="0"/>
            </a:endParaRPr>
          </a:p>
        </p:txBody>
      </p:sp>
    </p:spTree>
    <p:extLst>
      <p:ext uri="{BB962C8B-B14F-4D97-AF65-F5344CB8AC3E}">
        <p14:creationId xmlns:p14="http://schemas.microsoft.com/office/powerpoint/2010/main" val="582055104"/>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My Documents">
  <a:themeElements>
    <a:clrScheme name="">
      <a:dk1>
        <a:srgbClr val="000000"/>
      </a:dk1>
      <a:lt1>
        <a:srgbClr val="C0C0FF"/>
      </a:lt1>
      <a:dk2>
        <a:srgbClr val="0000FF"/>
      </a:dk2>
      <a:lt2>
        <a:srgbClr val="8080FF"/>
      </a:lt2>
      <a:accent1>
        <a:srgbClr val="E000E0"/>
      </a:accent1>
      <a:accent2>
        <a:srgbClr val="00FF00"/>
      </a:accent2>
      <a:accent3>
        <a:srgbClr val="DCDCFF"/>
      </a:accent3>
      <a:accent4>
        <a:srgbClr val="000000"/>
      </a:accent4>
      <a:accent5>
        <a:srgbClr val="EDAAED"/>
      </a:accent5>
      <a:accent6>
        <a:srgbClr val="00E700"/>
      </a:accent6>
      <a:hlink>
        <a:srgbClr val="FF0000"/>
      </a:hlink>
      <a:folHlink>
        <a:srgbClr val="4040FF"/>
      </a:folHlink>
    </a:clrScheme>
    <a:fontScheme name="My Documents">
      <a:majorFont>
        <a:latin typeface="Arial"/>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My Document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 Document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 Document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 Document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 Documen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 Documen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 Documen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27346</TotalTime>
  <Pages>5</Pages>
  <Words>3863</Words>
  <Application>Microsoft Office PowerPoint</Application>
  <PresentationFormat>On-screen Show (4:3)</PresentationFormat>
  <Paragraphs>441</Paragraphs>
  <Slides>73</Slides>
  <Notes>71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73</vt:i4>
      </vt:variant>
    </vt:vector>
  </HeadingPairs>
  <TitlesOfParts>
    <vt:vector size="76" baseType="lpstr">
      <vt:lpstr>My Documents</vt:lpstr>
      <vt:lpstr>Acrobat Document</vt:lpstr>
      <vt:lpstr>Chart</vt:lpstr>
      <vt:lpstr>COMP 918: Research Administration for Scientists </vt:lpstr>
      <vt:lpstr>Tim’s Background</vt:lpstr>
      <vt:lpstr>PowerPoint Presentation</vt:lpstr>
      <vt:lpstr>PowerPoint Presentation</vt:lpstr>
      <vt:lpstr>Relevant Consulting Clients</vt:lpstr>
      <vt:lpstr>Relevant International Talks</vt:lpstr>
      <vt:lpstr>Relevant Campus-Level Responsibilities</vt:lpstr>
      <vt:lpstr>About the Course</vt:lpstr>
      <vt:lpstr>Four Sections of Course</vt:lpstr>
      <vt:lpstr>Four Sections of Course</vt:lpstr>
      <vt:lpstr>  Four Members per Group</vt:lpstr>
      <vt:lpstr>Four Sections of Course</vt:lpstr>
      <vt:lpstr>Four Sections of Course</vt:lpstr>
      <vt:lpstr>Four Sections of Course</vt:lpstr>
      <vt:lpstr>Class Website</vt:lpstr>
      <vt:lpstr>Grading</vt:lpstr>
      <vt:lpstr>  What I Expect From You</vt:lpstr>
      <vt:lpstr>  What I Expect From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I Tell This Story?</vt:lpstr>
      <vt:lpstr>Why Do I Tell This Story?</vt:lpstr>
      <vt:lpstr>The public was ready to invest tax dollars in university-based research at levels never before seen in the U.S.! </vt:lpstr>
      <vt:lpstr>PowerPoint Presentation</vt:lpstr>
      <vt:lpstr>PowerPoint Presentation</vt:lpstr>
      <vt:lpstr>PowerPoint Presentation</vt:lpstr>
      <vt:lpstr>PowerPoint Presentation</vt:lpstr>
      <vt:lpstr>PowerPoint Presentation</vt:lpstr>
      <vt:lpstr>PowerPoint Presentation</vt:lpstr>
      <vt:lpstr>NIH’s History of Funding University Research</vt:lpstr>
      <vt:lpstr>Brief History of NIH</vt:lpstr>
      <vt:lpstr>Beginning of “Extramural Research”</vt:lpstr>
      <vt:lpstr>“Extramural Research” (Grants) Expanded Throughout NIH</vt:lpstr>
      <vt:lpstr>Major DOD Funding Agencies</vt:lpstr>
      <vt:lpstr>Major DOD Funding Agencies</vt:lpstr>
      <vt:lpstr>PowerPoint Presentation</vt:lpstr>
      <vt:lpstr> Impact of Federal Funding on Universities</vt:lpstr>
      <vt:lpstr>Sponsored Awards v. State Appropriations at UNC-CH</vt:lpstr>
      <vt:lpstr> UNC-Chapel Hill Funding</vt:lpstr>
      <vt:lpstr> Special Impact on Public Universities</vt:lpstr>
      <vt:lpstr> Special Impact on Public Universities</vt:lpstr>
      <vt:lpstr> Important Implications for Institutional Governance</vt:lpstr>
      <vt:lpstr> Important Implications for Institutional Governance</vt:lpstr>
      <vt:lpstr>Last Thoughts for Today!</vt:lpstr>
      <vt:lpstr>Last Thoughts for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Congresswoman Jane Harmon</dc:title>
  <dc:creator>Raymond L. Bates</dc:creator>
  <dc:description>used for viewgraph presentations</dc:description>
  <cp:lastModifiedBy>Timothy Quigg</cp:lastModifiedBy>
  <cp:revision>855</cp:revision>
  <cp:lastPrinted>1999-02-26T00:13:06Z</cp:lastPrinted>
  <dcterms:created xsi:type="dcterms:W3CDTF">1996-01-11T12:18:14Z</dcterms:created>
  <dcterms:modified xsi:type="dcterms:W3CDTF">2013-01-10T16:42:49Z</dcterms:modified>
</cp:coreProperties>
</file>